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23" r:id="rId1"/>
  </p:sldMasterIdLst>
  <p:sldIdLst>
    <p:sldId id="256" r:id="rId2"/>
    <p:sldId id="257" r:id="rId3"/>
    <p:sldId id="258" r:id="rId4"/>
    <p:sldId id="259" r:id="rId5"/>
    <p:sldId id="260" r:id="rId6"/>
    <p:sldId id="261" r:id="rId7"/>
    <p:sldId id="262" r:id="rId8"/>
    <p:sldId id="263" r:id="rId9"/>
    <p:sldId id="269" r:id="rId10"/>
    <p:sldId id="264" r:id="rId11"/>
    <p:sldId id="268" r:id="rId12"/>
    <p:sldId id="266" r:id="rId13"/>
    <p:sldId id="265" r:id="rId14"/>
    <p:sldId id="274" r:id="rId15"/>
    <p:sldId id="275" r:id="rId16"/>
    <p:sldId id="267" r:id="rId17"/>
    <p:sldId id="271" r:id="rId18"/>
    <p:sldId id="270" r:id="rId19"/>
    <p:sldId id="272" r:id="rId20"/>
    <p:sldId id="273" r:id="rId21"/>
    <p:sldId id="276" r:id="rId22"/>
    <p:sldId id="277" r:id="rId23"/>
    <p:sldId id="278" r:id="rId24"/>
    <p:sldId id="279" r:id="rId25"/>
    <p:sldId id="280" r:id="rId26"/>
    <p:sldId id="282" r:id="rId27"/>
    <p:sldId id="281" r:id="rId28"/>
    <p:sldId id="283" r:id="rId29"/>
    <p:sldId id="284" r:id="rId30"/>
    <p:sldId id="28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69"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CECA2C-5EB1-445F-BCC5-B9033B79DA8A}" type="datetimeFigureOut">
              <a:rPr lang="en-US" smtClean="0"/>
              <a:t>6/7/2022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8745026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CECA2C-5EB1-445F-BCC5-B9033B79DA8A}" type="datetimeFigureOut">
              <a:rPr lang="en-US" smtClean="0"/>
              <a:t>6/7/2022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1967744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11CECA2C-5EB1-445F-BCC5-B9033B79DA8A}" type="datetimeFigureOut">
              <a:rPr lang="en-US" smtClean="0"/>
              <a:t>6/7/2022</a:t>
            </a:fld>
            <a:endParaRPr lang="en-US"/>
          </a:p>
        </p:txBody>
      </p:sp>
      <p:sp>
        <p:nvSpPr>
          <p:cNvPr id="5" name="Footer Placeholder 4"/>
          <p:cNvSpPr>
            <a:spLocks noGrp="1"/>
          </p:cNvSpPr>
          <p:nvPr>
            <p:ph type="ftr" sz="quarter" idx="11"/>
          </p:nvPr>
        </p:nvSpPr>
        <p:spPr>
          <a:xfrm>
            <a:off x="3776135" y="6422854"/>
            <a:ext cx="4279669" cy="365125"/>
          </a:xfrm>
        </p:spPr>
        <p:txBody>
          <a:bodyPr/>
          <a:lstStyle/>
          <a:p>
            <a:endParaRPr lang="en-US"/>
          </a:p>
        </p:txBody>
      </p:sp>
      <p:sp>
        <p:nvSpPr>
          <p:cNvPr id="6" name="Slide Number Placeholder 5"/>
          <p:cNvSpPr>
            <a:spLocks noGrp="1"/>
          </p:cNvSpPr>
          <p:nvPr>
            <p:ph type="sldNum" sz="quarter" idx="12"/>
          </p:nvPr>
        </p:nvSpPr>
        <p:spPr>
          <a:xfrm>
            <a:off x="8073048" y="6422854"/>
            <a:ext cx="879759" cy="365125"/>
          </a:xfrm>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2036359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CECA2C-5EB1-445F-BCC5-B9033B79DA8A}" type="datetimeFigureOut">
              <a:rPr lang="en-US" smtClean="0"/>
              <a:t>6/7/2022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1729576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11CECA2C-5EB1-445F-BCC5-B9033B79DA8A}" type="datetimeFigureOut">
              <a:rPr lang="en-US" smtClean="0"/>
              <a:t>6/7/2022</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6014E923-E331-4FD7-9B84-5832E69F4545}" type="slidenum">
              <a:rPr lang="en-US" smtClean="0"/>
              <a:t>‹#›</a:t>
            </a:fld>
            <a:endParaRPr lang="en-US"/>
          </a:p>
        </p:txBody>
      </p:sp>
    </p:spTree>
    <p:extLst>
      <p:ext uri="{BB962C8B-B14F-4D97-AF65-F5344CB8AC3E}">
        <p14:creationId xmlns:p14="http://schemas.microsoft.com/office/powerpoint/2010/main" val="1071147261"/>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CECA2C-5EB1-445F-BCC5-B9033B79DA8A}" type="datetimeFigureOut">
              <a:rPr lang="en-US" smtClean="0"/>
              <a:t>6/7/2022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30271083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CECA2C-5EB1-445F-BCC5-B9033B79DA8A}" type="datetimeFigureOut">
              <a:rPr lang="en-US" smtClean="0"/>
              <a:t>6/7/2022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2350346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CECA2C-5EB1-445F-BCC5-B9033B79DA8A}" type="datetimeFigureOut">
              <a:rPr lang="en-US" smtClean="0"/>
              <a:t>6/7/2022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2043316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CECA2C-5EB1-445F-BCC5-B9033B79DA8A}" type="datetimeFigureOut">
              <a:rPr lang="en-US" smtClean="0"/>
              <a:t>6/7/2022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67901648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1CECA2C-5EB1-445F-BCC5-B9033B79DA8A}" type="datetimeFigureOut">
              <a:rPr lang="en-US" smtClean="0"/>
              <a:t>6/7/2022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178199754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1CECA2C-5EB1-445F-BCC5-B9033B79DA8A}" type="datetimeFigureOut">
              <a:rPr lang="en-US" smtClean="0"/>
              <a:t>6/7/2022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14E923-E331-4FD7-9B84-5832E69F4545}" type="slidenum">
              <a:rPr lang="en-US" smtClean="0"/>
              <a:t>‹#›</a:t>
            </a:fld>
            <a:endParaRPr lang="en-US"/>
          </a:p>
        </p:txBody>
      </p:sp>
    </p:spTree>
    <p:extLst>
      <p:ext uri="{BB962C8B-B14F-4D97-AF65-F5344CB8AC3E}">
        <p14:creationId xmlns:p14="http://schemas.microsoft.com/office/powerpoint/2010/main" val="2996734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11CECA2C-5EB1-445F-BCC5-B9033B79DA8A}" type="datetimeFigureOut">
              <a:rPr lang="en-US" smtClean="0"/>
              <a:t>6/7/2022</a:t>
            </a:fld>
            <a:endParaRPr lang="en-US"/>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6014E923-E331-4FD7-9B84-5832E69F4545}" type="slidenum">
              <a:rPr lang="en-US" smtClean="0"/>
              <a:t>‹#›</a:t>
            </a:fld>
            <a:endParaRPr lang="en-US"/>
          </a:p>
        </p:txBody>
      </p:sp>
    </p:spTree>
    <p:extLst>
      <p:ext uri="{BB962C8B-B14F-4D97-AF65-F5344CB8AC3E}">
        <p14:creationId xmlns:p14="http://schemas.microsoft.com/office/powerpoint/2010/main" val="2897934358"/>
      </p:ext>
    </p:extLst>
  </p:cSld>
  <p:clrMap bg1="dk1" tx1="lt1" bg2="dk2" tx2="lt2" accent1="accent1" accent2="accent2" accent3="accent3" accent4="accent4" accent5="accent5" accent6="accent6" hlink="hlink" folHlink="folHlink"/>
  <p:sldLayoutIdLst>
    <p:sldLayoutId id="2147484224" r:id="rId1"/>
    <p:sldLayoutId id="2147484225" r:id="rId2"/>
    <p:sldLayoutId id="2147484226" r:id="rId3"/>
    <p:sldLayoutId id="2147484227" r:id="rId4"/>
    <p:sldLayoutId id="2147484228" r:id="rId5"/>
    <p:sldLayoutId id="2147484229" r:id="rId6"/>
    <p:sldLayoutId id="2147484230" r:id="rId7"/>
    <p:sldLayoutId id="2147484231" r:id="rId8"/>
    <p:sldLayoutId id="2147484232" r:id="rId9"/>
    <p:sldLayoutId id="2147484233" r:id="rId10"/>
    <p:sldLayoutId id="2147484234"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atin typeface="Helvetica nueu"/>
              </a:rPr>
              <a:t>Assignments class 4</a:t>
            </a:r>
          </a:p>
        </p:txBody>
      </p:sp>
      <p:sp>
        <p:nvSpPr>
          <p:cNvPr id="3" name="Subtitle 2"/>
          <p:cNvSpPr>
            <a:spLocks noGrp="1"/>
          </p:cNvSpPr>
          <p:nvPr>
            <p:ph type="subTitle" idx="1"/>
          </p:nvPr>
        </p:nvSpPr>
        <p:spPr/>
        <p:txBody>
          <a:bodyPr>
            <a:normAutofit/>
          </a:bodyPr>
          <a:lstStyle/>
          <a:p>
            <a:endParaRPr lang="en-US" sz="5400" dirty="0">
              <a:latin typeface="Helvetica nueu"/>
            </a:endParaRPr>
          </a:p>
        </p:txBody>
      </p:sp>
    </p:spTree>
    <p:extLst>
      <p:ext uri="{BB962C8B-B14F-4D97-AF65-F5344CB8AC3E}">
        <p14:creationId xmlns:p14="http://schemas.microsoft.com/office/powerpoint/2010/main" val="729683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633548"/>
            <a:ext cx="8229600" cy="1066800"/>
          </a:xfrm>
        </p:spPr>
        <p:txBody>
          <a:bodyPr/>
          <a:lstStyle/>
          <a:p>
            <a:pPr eaLnBrk="1" hangingPunct="1">
              <a:defRPr/>
            </a:pPr>
            <a:r>
              <a:rPr lang="en-US" b="1" dirty="0">
                <a:latin typeface="Helvetica nueu"/>
              </a:rPr>
              <a:t>Exercise 8</a:t>
            </a:r>
            <a:br>
              <a:rPr lang="en-US" b="1" dirty="0">
                <a:latin typeface="Garamond" pitchFamily="18" charset="0"/>
              </a:rPr>
            </a:br>
            <a:endParaRPr lang="en-US" sz="2400" dirty="0">
              <a:latin typeface="Garamond" pitchFamily="18" charset="0"/>
            </a:endParaRPr>
          </a:p>
        </p:txBody>
      </p:sp>
      <p:sp>
        <p:nvSpPr>
          <p:cNvPr id="36867" name="Content Placeholder 2"/>
          <p:cNvSpPr>
            <a:spLocks noGrp="1"/>
          </p:cNvSpPr>
          <p:nvPr>
            <p:ph idx="1"/>
          </p:nvPr>
        </p:nvSpPr>
        <p:spPr>
          <a:xfrm>
            <a:off x="1280160" y="2076994"/>
            <a:ext cx="9784080" cy="4206240"/>
          </a:xfrm>
        </p:spPr>
        <p:txBody>
          <a:bodyPr>
            <a:normAutofit/>
          </a:bodyPr>
          <a:lstStyle/>
          <a:p>
            <a:pPr eaLnBrk="1" hangingPunct="1">
              <a:buClrTx/>
            </a:pPr>
            <a:endParaRPr lang="en-US" sz="2400" dirty="0">
              <a:latin typeface="Helvetica nueu"/>
            </a:endParaRPr>
          </a:p>
          <a:p>
            <a:pPr eaLnBrk="1" hangingPunct="1">
              <a:buClrTx/>
            </a:pPr>
            <a:endParaRPr lang="en-US" sz="2400" dirty="0">
              <a:latin typeface="Helvetica nueu"/>
            </a:endParaRPr>
          </a:p>
          <a:p>
            <a:pPr eaLnBrk="1" hangingPunct="1">
              <a:buClrTx/>
            </a:pPr>
            <a:r>
              <a:rPr lang="en-US" sz="2400" dirty="0">
                <a:latin typeface="Helvetica nueu"/>
              </a:rPr>
              <a:t>Assume that the GDP of the United States is eight times as large as the GDP of China. Can you conclude, based on this information that the average individual in the US is eight times as well-off as the average individual in China?</a:t>
            </a:r>
          </a:p>
          <a:p>
            <a:pPr eaLnBrk="1" hangingPunct="1">
              <a:buClrTx/>
            </a:pPr>
            <a:r>
              <a:rPr lang="en-US" sz="2400" dirty="0">
                <a:latin typeface="Helvetica nueu"/>
              </a:rPr>
              <a:t>Why or why not? </a:t>
            </a:r>
          </a:p>
        </p:txBody>
      </p:sp>
    </p:spTree>
    <p:extLst>
      <p:ext uri="{BB962C8B-B14F-4D97-AF65-F5344CB8AC3E}">
        <p14:creationId xmlns:p14="http://schemas.microsoft.com/office/powerpoint/2010/main" val="392962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E356653-5A68-6F8A-336E-FBE15E09E28B}"/>
              </a:ext>
            </a:extLst>
          </p:cNvPr>
          <p:cNvPicPr>
            <a:picLocks noGrp="1" noChangeAspect="1"/>
          </p:cNvPicPr>
          <p:nvPr>
            <p:ph idx="1"/>
          </p:nvPr>
        </p:nvPicPr>
        <p:blipFill>
          <a:blip r:embed="rId2"/>
          <a:stretch>
            <a:fillRect/>
          </a:stretch>
        </p:blipFill>
        <p:spPr>
          <a:xfrm>
            <a:off x="2198187" y="2011363"/>
            <a:ext cx="7794039" cy="4206875"/>
          </a:xfrm>
        </p:spPr>
      </p:pic>
    </p:spTree>
    <p:extLst>
      <p:ext uri="{BB962C8B-B14F-4D97-AF65-F5344CB8AC3E}">
        <p14:creationId xmlns:p14="http://schemas.microsoft.com/office/powerpoint/2010/main" val="1816672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152400"/>
            <a:ext cx="8229600" cy="1066800"/>
          </a:xfrm>
        </p:spPr>
        <p:txBody>
          <a:bodyPr/>
          <a:lstStyle/>
          <a:p>
            <a:pPr>
              <a:defRPr/>
            </a:pPr>
            <a:r>
              <a:rPr lang="en-US" b="1">
                <a:latin typeface="Helvetica Neue" charset="0"/>
                <a:ea typeface="Helvetica Neue" charset="0"/>
                <a:cs typeface="Helvetica Neue" charset="0"/>
              </a:rPr>
              <a:t>Exercise 9</a:t>
            </a:r>
            <a:endParaRPr lang="en-US" sz="2400" b="1" dirty="0">
              <a:latin typeface="Helvetica Neue" charset="0"/>
              <a:ea typeface="Helvetica Neue" charset="0"/>
              <a:cs typeface="Helvetica Neue" charset="0"/>
            </a:endParaRPr>
          </a:p>
        </p:txBody>
      </p:sp>
      <p:graphicFrame>
        <p:nvGraphicFramePr>
          <p:cNvPr id="5" name="Content Placeholder 4"/>
          <p:cNvGraphicFramePr>
            <a:graphicFrameLocks noGrp="1"/>
          </p:cNvGraphicFramePr>
          <p:nvPr>
            <p:ph idx="1"/>
          </p:nvPr>
        </p:nvGraphicFramePr>
        <p:xfrm>
          <a:off x="102475" y="1866988"/>
          <a:ext cx="8229600" cy="3657600"/>
        </p:xfrm>
        <a:graphic>
          <a:graphicData uri="http://schemas.openxmlformats.org/drawingml/2006/table">
            <a:tbl>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rgbClr val="FFFFFF"/>
                        </a:solidFill>
                        <a:effectLst/>
                        <a:latin typeface="Helvetica Neue" charset="0"/>
                        <a:ea typeface="Helvetica Neue" charset="0"/>
                        <a:cs typeface="Helvetica Neue" charset="0"/>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a:ln>
                            <a:noFill/>
                          </a:ln>
                          <a:solidFill>
                            <a:srgbClr val="FFFFFF"/>
                          </a:solidFill>
                          <a:effectLst/>
                          <a:latin typeface="Helvetica Neue" charset="0"/>
                          <a:ea typeface="Helvetica Neue" charset="0"/>
                          <a:cs typeface="Helvetica Neue" charset="0"/>
                        </a:rPr>
                        <a:t>Amount in mln ANG</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Consumption</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a:ln>
                            <a:noFill/>
                          </a:ln>
                          <a:solidFill>
                            <a:srgbClr val="000000"/>
                          </a:solidFill>
                          <a:effectLst/>
                          <a:latin typeface="Helvetica Neue" charset="0"/>
                          <a:ea typeface="Helvetica Neue" charset="0"/>
                          <a:cs typeface="Helvetica Neue" charset="0"/>
                        </a:rPr>
                        <a:t>100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Investment</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a:ln>
                            <a:noFill/>
                          </a:ln>
                          <a:solidFill>
                            <a:srgbClr val="000000"/>
                          </a:solidFill>
                          <a:effectLst/>
                          <a:latin typeface="Helvetica Neue" charset="0"/>
                          <a:ea typeface="Helvetica Neue" charset="0"/>
                          <a:cs typeface="Helvetica Neue" charset="0"/>
                        </a:rPr>
                        <a:t>40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Government expenditures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80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a:ln>
                            <a:noFill/>
                          </a:ln>
                          <a:solidFill>
                            <a:srgbClr val="000000"/>
                          </a:solidFill>
                          <a:effectLst/>
                          <a:latin typeface="Helvetica Neue" charset="0"/>
                          <a:ea typeface="Helvetica Neue" charset="0"/>
                          <a:cs typeface="Helvetica Neue" charset="0"/>
                        </a:rPr>
                        <a:t>Exports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40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4"/>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Imports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60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5"/>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Income earned from abroad</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80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6"/>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Income paid to abroad</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90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7"/>
                  </a:ext>
                </a:extLst>
              </a:tr>
            </a:tbl>
          </a:graphicData>
        </a:graphic>
      </p:graphicFrame>
      <p:sp>
        <p:nvSpPr>
          <p:cNvPr id="33824" name="Footer Placeholder 3"/>
          <p:cNvSpPr>
            <a:spLocks noGrp="1"/>
          </p:cNvSpPr>
          <p:nvPr>
            <p:ph type="ftr" sz="quarter" idx="11"/>
          </p:nvPr>
        </p:nvSpPr>
        <p:spPr bwMode="auto">
          <a:noFill/>
          <a:ln>
            <a:miter lim="800000"/>
            <a:headEnd/>
            <a:tailEnd/>
          </a:ln>
        </p:spPr>
        <p:txBody>
          <a:bodyPr/>
          <a:lstStyle/>
          <a:p>
            <a:fld id="{15F45CC5-DF2F-42F4-84C7-78FAAF6B65D9}" type="slidenum">
              <a:rPr lang="en-US" smtClean="0"/>
              <a:pPr/>
              <a:t>12</a:t>
            </a:fld>
            <a:endParaRPr lang="en-US"/>
          </a:p>
        </p:txBody>
      </p:sp>
      <p:sp>
        <p:nvSpPr>
          <p:cNvPr id="33825" name="TextBox 6"/>
          <p:cNvSpPr txBox="1">
            <a:spLocks noChangeArrowheads="1"/>
          </p:cNvSpPr>
          <p:nvPr/>
        </p:nvSpPr>
        <p:spPr bwMode="auto">
          <a:xfrm>
            <a:off x="8471337" y="1866988"/>
            <a:ext cx="3615559" cy="3170099"/>
          </a:xfrm>
          <a:prstGeom prst="rect">
            <a:avLst/>
          </a:prstGeom>
          <a:noFill/>
          <a:ln w="9525">
            <a:noFill/>
            <a:miter lim="800000"/>
            <a:headEnd/>
            <a:tailEnd/>
          </a:ln>
        </p:spPr>
        <p:txBody>
          <a:bodyPr wrap="square">
            <a:spAutoFit/>
          </a:bodyPr>
          <a:lstStyle/>
          <a:p>
            <a:pPr marL="342900" indent="-342900">
              <a:buFontTx/>
              <a:buAutoNum type="alphaUcPeriod"/>
            </a:pPr>
            <a:r>
              <a:rPr lang="en-US" sz="2600" dirty="0">
                <a:latin typeface="Helvetica Neue" charset="0"/>
                <a:ea typeface="Helvetica Neue" charset="0"/>
                <a:cs typeface="Helvetica Neue" charset="0"/>
              </a:rPr>
              <a:t>Calculate domestic demand</a:t>
            </a:r>
          </a:p>
          <a:p>
            <a:pPr marL="342900" indent="-342900">
              <a:buFontTx/>
              <a:buAutoNum type="alphaUcPeriod"/>
            </a:pPr>
            <a:r>
              <a:rPr lang="en-US" sz="2600" dirty="0">
                <a:latin typeface="Helvetica Neue" charset="0"/>
                <a:ea typeface="Helvetica Neue" charset="0"/>
                <a:cs typeface="Helvetica Neue" charset="0"/>
              </a:rPr>
              <a:t>Calculate net foreign demand</a:t>
            </a:r>
          </a:p>
          <a:p>
            <a:pPr marL="342900" indent="-342900">
              <a:buFontTx/>
              <a:buAutoNum type="alphaUcPeriod"/>
            </a:pPr>
            <a:r>
              <a:rPr lang="en-US" sz="2600" dirty="0">
                <a:latin typeface="Helvetica Neue" charset="0"/>
                <a:ea typeface="Helvetica Neue" charset="0"/>
                <a:cs typeface="Helvetica Neue" charset="0"/>
              </a:rPr>
              <a:t>Calculate GDP</a:t>
            </a:r>
          </a:p>
          <a:p>
            <a:pPr marL="342900" indent="-342900">
              <a:buFontTx/>
              <a:buAutoNum type="alphaUcPeriod"/>
            </a:pPr>
            <a:r>
              <a:rPr lang="en-US" sz="2600" dirty="0">
                <a:latin typeface="Helvetica Neue" charset="0"/>
                <a:ea typeface="Helvetica Neue" charset="0"/>
                <a:cs typeface="Helvetica Neue" charset="0"/>
              </a:rPr>
              <a:t>Calculate NIA</a:t>
            </a:r>
          </a:p>
          <a:p>
            <a:pPr marL="342900" indent="-342900">
              <a:buFontTx/>
              <a:buAutoNum type="alphaUcPeriod"/>
            </a:pPr>
            <a:r>
              <a:rPr lang="en-US" sz="2600" dirty="0">
                <a:latin typeface="Helvetica Neue" charset="0"/>
                <a:ea typeface="Helvetica Neue" charset="0"/>
                <a:cs typeface="Helvetica Neue" charset="0"/>
              </a:rPr>
              <a:t>Calculate GNP</a:t>
            </a:r>
          </a:p>
          <a:p>
            <a:pPr marL="342900" indent="-342900">
              <a:buFontTx/>
              <a:buAutoNum type="alphaUcPeriod"/>
            </a:pPr>
            <a:endParaRPr lang="en-US" dirty="0"/>
          </a:p>
        </p:txBody>
      </p:sp>
    </p:spTree>
    <p:extLst>
      <p:ext uri="{BB962C8B-B14F-4D97-AF65-F5344CB8AC3E}">
        <p14:creationId xmlns:p14="http://schemas.microsoft.com/office/powerpoint/2010/main" val="1531231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152400"/>
            <a:ext cx="8229600" cy="1066800"/>
          </a:xfrm>
        </p:spPr>
        <p:txBody>
          <a:bodyPr/>
          <a:lstStyle/>
          <a:p>
            <a:pPr>
              <a:defRPr/>
            </a:pPr>
            <a:r>
              <a:rPr lang="en-US" b="1" dirty="0">
                <a:latin typeface="Helvetica Neue" charset="0"/>
                <a:ea typeface="Helvetica Neue" charset="0"/>
                <a:cs typeface="Helvetica Neue" charset="0"/>
              </a:rPr>
              <a:t>Exercise 10</a:t>
            </a:r>
            <a:endParaRPr lang="en-US" sz="2400" b="1" dirty="0">
              <a:latin typeface="Helvetica Neue" charset="0"/>
              <a:ea typeface="Helvetica Neue" charset="0"/>
              <a:cs typeface="Helvetica Neue" charset="0"/>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050747051"/>
              </p:ext>
            </p:extLst>
          </p:nvPr>
        </p:nvGraphicFramePr>
        <p:xfrm>
          <a:off x="102475" y="1866988"/>
          <a:ext cx="8229600" cy="3200400"/>
        </p:xfrm>
        <a:graphic>
          <a:graphicData uri="http://schemas.openxmlformats.org/drawingml/2006/table">
            <a:tbl>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rgbClr val="FFFFFF"/>
                        </a:solidFill>
                        <a:effectLst/>
                        <a:latin typeface="Helvetica Neue" charset="0"/>
                        <a:ea typeface="Helvetica Neue" charset="0"/>
                        <a:cs typeface="Helvetica Neue" charset="0"/>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a:ln>
                            <a:noFill/>
                          </a:ln>
                          <a:solidFill>
                            <a:srgbClr val="FFFFFF"/>
                          </a:solidFill>
                          <a:effectLst/>
                          <a:latin typeface="Helvetica Neue" charset="0"/>
                          <a:ea typeface="Helvetica Neue" charset="0"/>
                          <a:cs typeface="Helvetica Neue" charset="0"/>
                        </a:rPr>
                        <a:t>Amount in mln ANG</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Consumption</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1000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Investment</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500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Government expenditures</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300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GDP</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1750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4"/>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GNP</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1500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5"/>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NNP</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1200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6"/>
                  </a:ext>
                </a:extLst>
              </a:tr>
            </a:tbl>
          </a:graphicData>
        </a:graphic>
      </p:graphicFrame>
      <p:sp>
        <p:nvSpPr>
          <p:cNvPr id="33824" name="Footer Placeholder 3"/>
          <p:cNvSpPr>
            <a:spLocks noGrp="1"/>
          </p:cNvSpPr>
          <p:nvPr>
            <p:ph type="ftr" sz="quarter" idx="11"/>
          </p:nvPr>
        </p:nvSpPr>
        <p:spPr bwMode="auto">
          <a:noFill/>
          <a:ln>
            <a:miter lim="800000"/>
            <a:headEnd/>
            <a:tailEnd/>
          </a:ln>
        </p:spPr>
        <p:txBody>
          <a:bodyPr/>
          <a:lstStyle/>
          <a:p>
            <a:fld id="{15F45CC5-DF2F-42F4-84C7-78FAAF6B65D9}" type="slidenum">
              <a:rPr lang="en-US" smtClean="0"/>
              <a:pPr/>
              <a:t>13</a:t>
            </a:fld>
            <a:endParaRPr lang="en-US"/>
          </a:p>
        </p:txBody>
      </p:sp>
      <p:sp>
        <p:nvSpPr>
          <p:cNvPr id="33825" name="TextBox 6"/>
          <p:cNvSpPr txBox="1">
            <a:spLocks noChangeArrowheads="1"/>
          </p:cNvSpPr>
          <p:nvPr/>
        </p:nvSpPr>
        <p:spPr bwMode="auto">
          <a:xfrm>
            <a:off x="8471337" y="1866988"/>
            <a:ext cx="3615559" cy="2369880"/>
          </a:xfrm>
          <a:prstGeom prst="rect">
            <a:avLst/>
          </a:prstGeom>
          <a:noFill/>
          <a:ln w="9525">
            <a:noFill/>
            <a:miter lim="800000"/>
            <a:headEnd/>
            <a:tailEnd/>
          </a:ln>
        </p:spPr>
        <p:txBody>
          <a:bodyPr wrap="square">
            <a:spAutoFit/>
          </a:bodyPr>
          <a:lstStyle/>
          <a:p>
            <a:pPr marL="342900" indent="-342900">
              <a:buFontTx/>
              <a:buAutoNum type="alphaUcPeriod"/>
            </a:pPr>
            <a:r>
              <a:rPr lang="en-US" sz="2600" dirty="0">
                <a:latin typeface="Helvetica Neue" charset="0"/>
                <a:ea typeface="Helvetica Neue" charset="0"/>
                <a:cs typeface="Helvetica Neue" charset="0"/>
              </a:rPr>
              <a:t>Calculate net foreign demand</a:t>
            </a:r>
          </a:p>
          <a:p>
            <a:pPr marL="342900" indent="-342900">
              <a:buFontTx/>
              <a:buAutoNum type="alphaUcPeriod"/>
            </a:pPr>
            <a:r>
              <a:rPr lang="en-US" sz="2600" dirty="0">
                <a:latin typeface="Helvetica Neue" charset="0"/>
                <a:ea typeface="Helvetica Neue" charset="0"/>
                <a:cs typeface="Helvetica Neue" charset="0"/>
              </a:rPr>
              <a:t>Calculate NIA</a:t>
            </a:r>
          </a:p>
          <a:p>
            <a:pPr marL="342900" indent="-342900">
              <a:buFontTx/>
              <a:buAutoNum type="alphaUcPeriod"/>
            </a:pPr>
            <a:r>
              <a:rPr lang="en-US" sz="2600" dirty="0">
                <a:latin typeface="Helvetica Neue" charset="0"/>
                <a:ea typeface="Helvetica Neue" charset="0"/>
                <a:cs typeface="Helvetica Neue" charset="0"/>
              </a:rPr>
              <a:t>Calculate Depreciation</a:t>
            </a:r>
          </a:p>
          <a:p>
            <a:pPr marL="342900" indent="-342900">
              <a:buFontTx/>
              <a:buAutoNum type="alphaUcPeriod"/>
            </a:pPr>
            <a:endParaRPr lang="en-US" dirty="0"/>
          </a:p>
        </p:txBody>
      </p:sp>
    </p:spTree>
    <p:extLst>
      <p:ext uri="{BB962C8B-B14F-4D97-AF65-F5344CB8AC3E}">
        <p14:creationId xmlns:p14="http://schemas.microsoft.com/office/powerpoint/2010/main" val="1467049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DF945CC0-CEE9-812E-8C14-DE49D44A1923}"/>
              </a:ext>
            </a:extLst>
          </p:cNvPr>
          <p:cNvPicPr>
            <a:picLocks noGrp="1" noChangeAspect="1"/>
          </p:cNvPicPr>
          <p:nvPr>
            <p:ph idx="1"/>
          </p:nvPr>
        </p:nvPicPr>
        <p:blipFill>
          <a:blip r:embed="rId2"/>
          <a:stretch>
            <a:fillRect/>
          </a:stretch>
        </p:blipFill>
        <p:spPr>
          <a:xfrm>
            <a:off x="2002930" y="2011363"/>
            <a:ext cx="8184553" cy="4206875"/>
          </a:xfrm>
        </p:spPr>
      </p:pic>
    </p:spTree>
    <p:extLst>
      <p:ext uri="{BB962C8B-B14F-4D97-AF65-F5344CB8AC3E}">
        <p14:creationId xmlns:p14="http://schemas.microsoft.com/office/powerpoint/2010/main" val="40189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A1083-CA3C-BB65-9B13-14A6C91725DA}"/>
              </a:ext>
            </a:extLst>
          </p:cNvPr>
          <p:cNvSpPr>
            <a:spLocks noGrp="1"/>
          </p:cNvSpPr>
          <p:nvPr>
            <p:ph type="title"/>
          </p:nvPr>
        </p:nvSpPr>
        <p:spPr/>
        <p:txBody>
          <a:bodyPr/>
          <a:lstStyle/>
          <a:p>
            <a:pPr algn="ctr"/>
            <a:r>
              <a:rPr lang="en-US" dirty="0"/>
              <a:t>C</a:t>
            </a:r>
            <a:endParaRPr lang="nl-NL" dirty="0"/>
          </a:p>
        </p:txBody>
      </p:sp>
      <p:pic>
        <p:nvPicPr>
          <p:cNvPr id="5" name="Content Placeholder 4">
            <a:extLst>
              <a:ext uri="{FF2B5EF4-FFF2-40B4-BE49-F238E27FC236}">
                <a16:creationId xmlns:a16="http://schemas.microsoft.com/office/drawing/2014/main" id="{0B5EC36F-47AB-2AAA-141A-C8B1A594BECE}"/>
              </a:ext>
            </a:extLst>
          </p:cNvPr>
          <p:cNvPicPr>
            <a:picLocks noGrp="1" noChangeAspect="1"/>
          </p:cNvPicPr>
          <p:nvPr>
            <p:ph idx="1"/>
          </p:nvPr>
        </p:nvPicPr>
        <p:blipFill>
          <a:blip r:embed="rId2"/>
          <a:stretch>
            <a:fillRect/>
          </a:stretch>
        </p:blipFill>
        <p:spPr>
          <a:xfrm>
            <a:off x="2694307" y="2552482"/>
            <a:ext cx="6801799" cy="3124636"/>
          </a:xfrm>
        </p:spPr>
      </p:pic>
    </p:spTree>
    <p:extLst>
      <p:ext uri="{BB962C8B-B14F-4D97-AF65-F5344CB8AC3E}">
        <p14:creationId xmlns:p14="http://schemas.microsoft.com/office/powerpoint/2010/main" val="136753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152400"/>
            <a:ext cx="8229600" cy="1066800"/>
          </a:xfrm>
        </p:spPr>
        <p:txBody>
          <a:bodyPr/>
          <a:lstStyle/>
          <a:p>
            <a:pPr>
              <a:defRPr/>
            </a:pPr>
            <a:r>
              <a:rPr lang="en-US" b="1" dirty="0">
                <a:latin typeface="Helvetica Neue" charset="0"/>
                <a:ea typeface="Helvetica Neue" charset="0"/>
                <a:cs typeface="Helvetica Neue" charset="0"/>
              </a:rPr>
              <a:t>Exercise 11</a:t>
            </a:r>
            <a:endParaRPr lang="en-US" sz="2400" b="1" dirty="0">
              <a:latin typeface="Helvetica Neue" charset="0"/>
              <a:ea typeface="Helvetica Neue" charset="0"/>
              <a:cs typeface="Helvetica Neue" charset="0"/>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275504958"/>
              </p:ext>
            </p:extLst>
          </p:nvPr>
        </p:nvGraphicFramePr>
        <p:xfrm>
          <a:off x="102475" y="1866988"/>
          <a:ext cx="8229600" cy="1828800"/>
        </p:xfrm>
        <a:graphic>
          <a:graphicData uri="http://schemas.openxmlformats.org/drawingml/2006/table">
            <a:tbl>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rgbClr val="FFFFFF"/>
                        </a:solidFill>
                        <a:effectLst/>
                        <a:latin typeface="Helvetica Neue" charset="0"/>
                        <a:ea typeface="Helvetica Neue" charset="0"/>
                        <a:cs typeface="Helvetica Neue" charset="0"/>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a:ln>
                            <a:noFill/>
                          </a:ln>
                          <a:solidFill>
                            <a:srgbClr val="FFFFFF"/>
                          </a:solidFill>
                          <a:effectLst/>
                          <a:latin typeface="Helvetica Neue" charset="0"/>
                          <a:ea typeface="Helvetica Neue" charset="0"/>
                          <a:cs typeface="Helvetica Neue" charset="0"/>
                        </a:rPr>
                        <a:t>Amount in mln ANG</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GNP</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1000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NIA</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-500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Depreciation</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eue" charset="0"/>
                          <a:ea typeface="Helvetica Neue" charset="0"/>
                          <a:cs typeface="Helvetica Neue" charset="0"/>
                        </a:rPr>
                        <a:t>100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bl>
          </a:graphicData>
        </a:graphic>
      </p:graphicFrame>
      <p:sp>
        <p:nvSpPr>
          <p:cNvPr id="33824" name="Footer Placeholder 3"/>
          <p:cNvSpPr>
            <a:spLocks noGrp="1"/>
          </p:cNvSpPr>
          <p:nvPr>
            <p:ph type="ftr" sz="quarter" idx="11"/>
          </p:nvPr>
        </p:nvSpPr>
        <p:spPr bwMode="auto">
          <a:noFill/>
          <a:ln>
            <a:miter lim="800000"/>
            <a:headEnd/>
            <a:tailEnd/>
          </a:ln>
        </p:spPr>
        <p:txBody>
          <a:bodyPr/>
          <a:lstStyle/>
          <a:p>
            <a:fld id="{15F45CC5-DF2F-42F4-84C7-78FAAF6B65D9}" type="slidenum">
              <a:rPr lang="en-US" smtClean="0"/>
              <a:pPr/>
              <a:t>16</a:t>
            </a:fld>
            <a:endParaRPr lang="en-US"/>
          </a:p>
        </p:txBody>
      </p:sp>
      <p:sp>
        <p:nvSpPr>
          <p:cNvPr id="33825" name="TextBox 6"/>
          <p:cNvSpPr txBox="1">
            <a:spLocks noChangeArrowheads="1"/>
          </p:cNvSpPr>
          <p:nvPr/>
        </p:nvSpPr>
        <p:spPr bwMode="auto">
          <a:xfrm>
            <a:off x="8471337" y="1866988"/>
            <a:ext cx="3615559" cy="1169551"/>
          </a:xfrm>
          <a:prstGeom prst="rect">
            <a:avLst/>
          </a:prstGeom>
          <a:noFill/>
          <a:ln w="9525">
            <a:noFill/>
            <a:miter lim="800000"/>
            <a:headEnd/>
            <a:tailEnd/>
          </a:ln>
        </p:spPr>
        <p:txBody>
          <a:bodyPr wrap="square">
            <a:spAutoFit/>
          </a:bodyPr>
          <a:lstStyle/>
          <a:p>
            <a:pPr marL="342900" indent="-342900">
              <a:buFontTx/>
              <a:buAutoNum type="alphaUcPeriod"/>
            </a:pPr>
            <a:r>
              <a:rPr lang="en-US" sz="2600" dirty="0">
                <a:latin typeface="Helvetica Neue" charset="0"/>
                <a:ea typeface="Helvetica Neue" charset="0"/>
                <a:cs typeface="Helvetica Neue" charset="0"/>
              </a:rPr>
              <a:t>Calculate GDP</a:t>
            </a:r>
          </a:p>
          <a:p>
            <a:pPr marL="342900" indent="-342900">
              <a:buFontTx/>
              <a:buAutoNum type="alphaUcPeriod"/>
            </a:pPr>
            <a:r>
              <a:rPr lang="en-US" sz="2600" dirty="0">
                <a:latin typeface="Helvetica Neue" charset="0"/>
                <a:ea typeface="Helvetica Neue" charset="0"/>
                <a:cs typeface="Helvetica Neue" charset="0"/>
              </a:rPr>
              <a:t>Calculate NNP</a:t>
            </a:r>
          </a:p>
          <a:p>
            <a:pPr marL="342900" indent="-342900">
              <a:buFontTx/>
              <a:buAutoNum type="alphaUcPeriod"/>
            </a:pPr>
            <a:endParaRPr lang="en-US" dirty="0"/>
          </a:p>
        </p:txBody>
      </p:sp>
      <p:pic>
        <p:nvPicPr>
          <p:cNvPr id="4" name="Picture 3">
            <a:extLst>
              <a:ext uri="{FF2B5EF4-FFF2-40B4-BE49-F238E27FC236}">
                <a16:creationId xmlns:a16="http://schemas.microsoft.com/office/drawing/2014/main" id="{4C18A226-C0E8-A818-C948-FB3F18F220EE}"/>
              </a:ext>
            </a:extLst>
          </p:cNvPr>
          <p:cNvPicPr>
            <a:picLocks noChangeAspect="1"/>
          </p:cNvPicPr>
          <p:nvPr/>
        </p:nvPicPr>
        <p:blipFill>
          <a:blip r:embed="rId2"/>
          <a:stretch>
            <a:fillRect/>
          </a:stretch>
        </p:blipFill>
        <p:spPr>
          <a:xfrm>
            <a:off x="0" y="3868186"/>
            <a:ext cx="5176007" cy="2989814"/>
          </a:xfrm>
          <a:prstGeom prst="rect">
            <a:avLst/>
          </a:prstGeom>
        </p:spPr>
      </p:pic>
      <p:pic>
        <p:nvPicPr>
          <p:cNvPr id="11" name="Picture 10">
            <a:extLst>
              <a:ext uri="{FF2B5EF4-FFF2-40B4-BE49-F238E27FC236}">
                <a16:creationId xmlns:a16="http://schemas.microsoft.com/office/drawing/2014/main" id="{3268E431-C9EC-113E-8970-3DB5BD2D1C74}"/>
              </a:ext>
            </a:extLst>
          </p:cNvPr>
          <p:cNvPicPr>
            <a:picLocks noChangeAspect="1"/>
          </p:cNvPicPr>
          <p:nvPr/>
        </p:nvPicPr>
        <p:blipFill>
          <a:blip r:embed="rId3"/>
          <a:stretch>
            <a:fillRect/>
          </a:stretch>
        </p:blipFill>
        <p:spPr>
          <a:xfrm>
            <a:off x="6138644" y="4517799"/>
            <a:ext cx="5687921" cy="1643177"/>
          </a:xfrm>
          <a:prstGeom prst="rect">
            <a:avLst/>
          </a:prstGeom>
        </p:spPr>
      </p:pic>
    </p:spTree>
    <p:extLst>
      <p:ext uri="{BB962C8B-B14F-4D97-AF65-F5344CB8AC3E}">
        <p14:creationId xmlns:p14="http://schemas.microsoft.com/office/powerpoint/2010/main" val="1993866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D9413-AD62-57DC-8BC8-7E9A5034F18C}"/>
              </a:ext>
            </a:extLst>
          </p:cNvPr>
          <p:cNvSpPr>
            <a:spLocks noGrp="1"/>
          </p:cNvSpPr>
          <p:nvPr>
            <p:ph type="title"/>
          </p:nvPr>
        </p:nvSpPr>
        <p:spPr/>
        <p:txBody>
          <a:bodyPr/>
          <a:lstStyle/>
          <a:p>
            <a:endParaRPr lang="nl-NL"/>
          </a:p>
        </p:txBody>
      </p:sp>
      <p:pic>
        <p:nvPicPr>
          <p:cNvPr id="5" name="Content Placeholder 4">
            <a:extLst>
              <a:ext uri="{FF2B5EF4-FFF2-40B4-BE49-F238E27FC236}">
                <a16:creationId xmlns:a16="http://schemas.microsoft.com/office/drawing/2014/main" id="{33E5161D-B4EA-2F1C-9347-7BF0BAA7F316}"/>
              </a:ext>
            </a:extLst>
          </p:cNvPr>
          <p:cNvPicPr>
            <a:picLocks noGrp="1" noChangeAspect="1"/>
          </p:cNvPicPr>
          <p:nvPr>
            <p:ph idx="1"/>
          </p:nvPr>
        </p:nvPicPr>
        <p:blipFill>
          <a:blip r:embed="rId2"/>
          <a:stretch>
            <a:fillRect/>
          </a:stretch>
        </p:blipFill>
        <p:spPr>
          <a:xfrm>
            <a:off x="1327278" y="2590588"/>
            <a:ext cx="9535856" cy="3048425"/>
          </a:xfrm>
        </p:spPr>
      </p:pic>
    </p:spTree>
    <p:extLst>
      <p:ext uri="{BB962C8B-B14F-4D97-AF65-F5344CB8AC3E}">
        <p14:creationId xmlns:p14="http://schemas.microsoft.com/office/powerpoint/2010/main" val="9549656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AE2F2-75E0-9334-DECE-89F4841D4C51}"/>
              </a:ext>
            </a:extLst>
          </p:cNvPr>
          <p:cNvSpPr>
            <a:spLocks noGrp="1"/>
          </p:cNvSpPr>
          <p:nvPr>
            <p:ph type="title"/>
          </p:nvPr>
        </p:nvSpPr>
        <p:spPr/>
        <p:txBody>
          <a:bodyPr/>
          <a:lstStyle/>
          <a:p>
            <a:endParaRPr lang="nl-NL"/>
          </a:p>
        </p:txBody>
      </p:sp>
      <p:sp>
        <p:nvSpPr>
          <p:cNvPr id="3" name="Content Placeholder 2">
            <a:extLst>
              <a:ext uri="{FF2B5EF4-FFF2-40B4-BE49-F238E27FC236}">
                <a16:creationId xmlns:a16="http://schemas.microsoft.com/office/drawing/2014/main" id="{C7690AEE-AF8C-C09E-7924-C7686D89CDAF}"/>
              </a:ext>
            </a:extLst>
          </p:cNvPr>
          <p:cNvSpPr>
            <a:spLocks noGrp="1"/>
          </p:cNvSpPr>
          <p:nvPr>
            <p:ph idx="1"/>
          </p:nvPr>
        </p:nvSpPr>
        <p:spPr/>
        <p:txBody>
          <a:bodyPr/>
          <a:lstStyle/>
          <a:p>
            <a:endParaRPr lang="nl-NL"/>
          </a:p>
        </p:txBody>
      </p:sp>
      <p:pic>
        <p:nvPicPr>
          <p:cNvPr id="5" name="Picture 4">
            <a:extLst>
              <a:ext uri="{FF2B5EF4-FFF2-40B4-BE49-F238E27FC236}">
                <a16:creationId xmlns:a16="http://schemas.microsoft.com/office/drawing/2014/main" id="{33672271-5E1D-CC0A-2116-2398BE09865B}"/>
              </a:ext>
            </a:extLst>
          </p:cNvPr>
          <p:cNvPicPr>
            <a:picLocks noChangeAspect="1"/>
          </p:cNvPicPr>
          <p:nvPr/>
        </p:nvPicPr>
        <p:blipFill>
          <a:blip r:embed="rId2"/>
          <a:stretch>
            <a:fillRect/>
          </a:stretch>
        </p:blipFill>
        <p:spPr>
          <a:xfrm>
            <a:off x="773698" y="640080"/>
            <a:ext cx="10812384" cy="6211167"/>
          </a:xfrm>
          <a:prstGeom prst="rect">
            <a:avLst/>
          </a:prstGeom>
        </p:spPr>
      </p:pic>
    </p:spTree>
    <p:extLst>
      <p:ext uri="{BB962C8B-B14F-4D97-AF65-F5344CB8AC3E}">
        <p14:creationId xmlns:p14="http://schemas.microsoft.com/office/powerpoint/2010/main" val="24911983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2B70D2-29ED-F5D7-2A2D-A2D7045E11E7}"/>
              </a:ext>
            </a:extLst>
          </p:cNvPr>
          <p:cNvSpPr>
            <a:spLocks noGrp="1"/>
          </p:cNvSpPr>
          <p:nvPr>
            <p:ph idx="1"/>
          </p:nvPr>
        </p:nvSpPr>
        <p:spPr/>
        <p:txBody>
          <a:bodyPr/>
          <a:lstStyle/>
          <a:p>
            <a:endParaRPr lang="nl-NL"/>
          </a:p>
        </p:txBody>
      </p:sp>
      <p:pic>
        <p:nvPicPr>
          <p:cNvPr id="5" name="Picture 4">
            <a:extLst>
              <a:ext uri="{FF2B5EF4-FFF2-40B4-BE49-F238E27FC236}">
                <a16:creationId xmlns:a16="http://schemas.microsoft.com/office/drawing/2014/main" id="{D7AB6987-A721-CB17-FF91-1C64588F00E8}"/>
              </a:ext>
            </a:extLst>
          </p:cNvPr>
          <p:cNvPicPr>
            <a:picLocks noChangeAspect="1"/>
          </p:cNvPicPr>
          <p:nvPr/>
        </p:nvPicPr>
        <p:blipFill>
          <a:blip r:embed="rId2"/>
          <a:stretch>
            <a:fillRect/>
          </a:stretch>
        </p:blipFill>
        <p:spPr>
          <a:xfrm>
            <a:off x="0" y="-1"/>
            <a:ext cx="12192000" cy="6909609"/>
          </a:xfrm>
          <a:prstGeom prst="rect">
            <a:avLst/>
          </a:prstGeom>
        </p:spPr>
      </p:pic>
    </p:spTree>
    <p:extLst>
      <p:ext uri="{BB962C8B-B14F-4D97-AF65-F5344CB8AC3E}">
        <p14:creationId xmlns:p14="http://schemas.microsoft.com/office/powerpoint/2010/main" val="2036072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defRPr/>
            </a:pPr>
            <a:r>
              <a:rPr lang="en-US" b="1" dirty="0">
                <a:latin typeface="Helvetica nueu"/>
              </a:rPr>
              <a:t>Exercise 1</a:t>
            </a:r>
            <a:endParaRPr lang="en-US" sz="2400" dirty="0">
              <a:latin typeface="Helvetica nueu"/>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45973273"/>
              </p:ext>
            </p:extLst>
          </p:nvPr>
        </p:nvGraphicFramePr>
        <p:xfrm>
          <a:off x="2018259" y="2312126"/>
          <a:ext cx="8229600" cy="27432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0840">
                <a:tc>
                  <a:txBody>
                    <a:bodyPr/>
                    <a:lstStyle/>
                    <a:p>
                      <a:endParaRPr lang="en-US" sz="2400" dirty="0">
                        <a:latin typeface="Helvetica nueu"/>
                      </a:endParaRPr>
                    </a:p>
                  </a:txBody>
                  <a:tcPr/>
                </a:tc>
                <a:tc>
                  <a:txBody>
                    <a:bodyPr/>
                    <a:lstStyle/>
                    <a:p>
                      <a:r>
                        <a:rPr lang="en-US" sz="2400" dirty="0">
                          <a:latin typeface="Helvetica nueu"/>
                        </a:rPr>
                        <a:t>Amount</a:t>
                      </a:r>
                      <a:r>
                        <a:rPr lang="en-US" sz="2400" baseline="0" dirty="0">
                          <a:latin typeface="Helvetica nueu"/>
                        </a:rPr>
                        <a:t> in </a:t>
                      </a:r>
                      <a:r>
                        <a:rPr lang="en-US" sz="2400" baseline="0" dirty="0" err="1">
                          <a:latin typeface="Helvetica nueu"/>
                        </a:rPr>
                        <a:t>mln</a:t>
                      </a:r>
                      <a:r>
                        <a:rPr lang="en-US" sz="2400" baseline="0" dirty="0">
                          <a:latin typeface="Helvetica nueu"/>
                        </a:rPr>
                        <a:t> ANG</a:t>
                      </a:r>
                      <a:endParaRPr lang="en-US" sz="2400" dirty="0">
                        <a:latin typeface="Helvetica nueu"/>
                      </a:endParaRPr>
                    </a:p>
                  </a:txBody>
                  <a:tcPr/>
                </a:tc>
                <a:extLst>
                  <a:ext uri="{0D108BD9-81ED-4DB2-BD59-A6C34878D82A}">
                    <a16:rowId xmlns:a16="http://schemas.microsoft.com/office/drawing/2014/main" val="10000"/>
                  </a:ext>
                </a:extLst>
              </a:tr>
              <a:tr h="370840">
                <a:tc>
                  <a:txBody>
                    <a:bodyPr/>
                    <a:lstStyle/>
                    <a:p>
                      <a:r>
                        <a:rPr lang="en-US" sz="2400" dirty="0">
                          <a:latin typeface="Helvetica nueu"/>
                        </a:rPr>
                        <a:t>Consumption</a:t>
                      </a:r>
                    </a:p>
                  </a:txBody>
                  <a:tcPr/>
                </a:tc>
                <a:tc>
                  <a:txBody>
                    <a:bodyPr/>
                    <a:lstStyle/>
                    <a:p>
                      <a:r>
                        <a:rPr lang="en-US" sz="2400" dirty="0">
                          <a:latin typeface="Helvetica nueu"/>
                        </a:rPr>
                        <a:t>50</a:t>
                      </a:r>
                    </a:p>
                  </a:txBody>
                  <a:tcPr/>
                </a:tc>
                <a:extLst>
                  <a:ext uri="{0D108BD9-81ED-4DB2-BD59-A6C34878D82A}">
                    <a16:rowId xmlns:a16="http://schemas.microsoft.com/office/drawing/2014/main" val="10001"/>
                  </a:ext>
                </a:extLst>
              </a:tr>
              <a:tr h="370840">
                <a:tc>
                  <a:txBody>
                    <a:bodyPr/>
                    <a:lstStyle/>
                    <a:p>
                      <a:r>
                        <a:rPr lang="en-US" sz="2400" dirty="0">
                          <a:latin typeface="Helvetica nueu"/>
                        </a:rPr>
                        <a:t>Investment</a:t>
                      </a:r>
                    </a:p>
                  </a:txBody>
                  <a:tcPr/>
                </a:tc>
                <a:tc>
                  <a:txBody>
                    <a:bodyPr/>
                    <a:lstStyle/>
                    <a:p>
                      <a:r>
                        <a:rPr lang="en-US" sz="2400" dirty="0">
                          <a:latin typeface="Helvetica nueu"/>
                        </a:rPr>
                        <a:t>20</a:t>
                      </a:r>
                    </a:p>
                  </a:txBody>
                  <a:tcPr/>
                </a:tc>
                <a:extLst>
                  <a:ext uri="{0D108BD9-81ED-4DB2-BD59-A6C34878D82A}">
                    <a16:rowId xmlns:a16="http://schemas.microsoft.com/office/drawing/2014/main" val="10002"/>
                  </a:ext>
                </a:extLst>
              </a:tr>
              <a:tr h="370840">
                <a:tc>
                  <a:txBody>
                    <a:bodyPr/>
                    <a:lstStyle/>
                    <a:p>
                      <a:r>
                        <a:rPr lang="en-US" sz="2400" dirty="0">
                          <a:latin typeface="Helvetica nueu"/>
                        </a:rPr>
                        <a:t>Government</a:t>
                      </a:r>
                      <a:r>
                        <a:rPr lang="en-US" sz="2400" baseline="0" dirty="0">
                          <a:latin typeface="Helvetica nueu"/>
                        </a:rPr>
                        <a:t> expenditures</a:t>
                      </a:r>
                      <a:endParaRPr lang="en-US" sz="2400" dirty="0">
                        <a:latin typeface="Helvetica nueu"/>
                      </a:endParaRPr>
                    </a:p>
                  </a:txBody>
                  <a:tcPr/>
                </a:tc>
                <a:tc>
                  <a:txBody>
                    <a:bodyPr/>
                    <a:lstStyle/>
                    <a:p>
                      <a:r>
                        <a:rPr lang="en-US" sz="2400" dirty="0">
                          <a:latin typeface="Helvetica nueu"/>
                        </a:rPr>
                        <a:t>30</a:t>
                      </a:r>
                    </a:p>
                  </a:txBody>
                  <a:tcPr/>
                </a:tc>
                <a:extLst>
                  <a:ext uri="{0D108BD9-81ED-4DB2-BD59-A6C34878D82A}">
                    <a16:rowId xmlns:a16="http://schemas.microsoft.com/office/drawing/2014/main" val="10003"/>
                  </a:ext>
                </a:extLst>
              </a:tr>
              <a:tr h="370840">
                <a:tc>
                  <a:txBody>
                    <a:bodyPr/>
                    <a:lstStyle/>
                    <a:p>
                      <a:r>
                        <a:rPr lang="en-US" sz="2400" dirty="0">
                          <a:latin typeface="Helvetica nueu"/>
                        </a:rPr>
                        <a:t>Exports</a:t>
                      </a:r>
                    </a:p>
                  </a:txBody>
                  <a:tcPr/>
                </a:tc>
                <a:tc>
                  <a:txBody>
                    <a:bodyPr/>
                    <a:lstStyle/>
                    <a:p>
                      <a:r>
                        <a:rPr lang="en-US" sz="2400" dirty="0">
                          <a:latin typeface="Helvetica nueu"/>
                        </a:rPr>
                        <a:t>20</a:t>
                      </a:r>
                    </a:p>
                  </a:txBody>
                  <a:tcPr/>
                </a:tc>
                <a:extLst>
                  <a:ext uri="{0D108BD9-81ED-4DB2-BD59-A6C34878D82A}">
                    <a16:rowId xmlns:a16="http://schemas.microsoft.com/office/drawing/2014/main" val="10004"/>
                  </a:ext>
                </a:extLst>
              </a:tr>
              <a:tr h="370840">
                <a:tc>
                  <a:txBody>
                    <a:bodyPr/>
                    <a:lstStyle/>
                    <a:p>
                      <a:r>
                        <a:rPr lang="en-US" sz="2400" dirty="0">
                          <a:latin typeface="Helvetica nueu"/>
                        </a:rPr>
                        <a:t>Imports</a:t>
                      </a:r>
                    </a:p>
                  </a:txBody>
                  <a:tcPr/>
                </a:tc>
                <a:tc>
                  <a:txBody>
                    <a:bodyPr/>
                    <a:lstStyle/>
                    <a:p>
                      <a:r>
                        <a:rPr lang="en-US" sz="2400" dirty="0">
                          <a:latin typeface="Helvetica nueu"/>
                        </a:rPr>
                        <a:t>40</a:t>
                      </a:r>
                    </a:p>
                  </a:txBody>
                  <a:tcPr/>
                </a:tc>
                <a:extLst>
                  <a:ext uri="{0D108BD9-81ED-4DB2-BD59-A6C34878D82A}">
                    <a16:rowId xmlns:a16="http://schemas.microsoft.com/office/drawing/2014/main" val="10005"/>
                  </a:ext>
                </a:extLst>
              </a:tr>
            </a:tbl>
          </a:graphicData>
        </a:graphic>
      </p:graphicFrame>
      <p:sp>
        <p:nvSpPr>
          <p:cNvPr id="7" name="TextBox 6"/>
          <p:cNvSpPr txBox="1"/>
          <p:nvPr/>
        </p:nvSpPr>
        <p:spPr>
          <a:xfrm>
            <a:off x="2018259" y="5310016"/>
            <a:ext cx="8153400" cy="1477963"/>
          </a:xfrm>
          <a:prstGeom prst="rect">
            <a:avLst/>
          </a:prstGeom>
          <a:noFill/>
        </p:spPr>
        <p:txBody>
          <a:bodyPr>
            <a:spAutoFit/>
          </a:bodyPr>
          <a:lstStyle/>
          <a:p>
            <a:pPr marL="342900" indent="-342900">
              <a:buFontTx/>
              <a:buAutoNum type="alphaUcPeriod"/>
              <a:defRPr/>
            </a:pPr>
            <a:r>
              <a:rPr lang="en-US" sz="2400" dirty="0">
                <a:latin typeface="Helvetica nueu"/>
              </a:rPr>
              <a:t>Calculate the net exports</a:t>
            </a:r>
          </a:p>
          <a:p>
            <a:pPr marL="342900" indent="-342900">
              <a:buFontTx/>
              <a:buAutoNum type="alphaUcPeriod"/>
              <a:defRPr/>
            </a:pPr>
            <a:endParaRPr lang="en-US" sz="2400" dirty="0">
              <a:latin typeface="Helvetica nueu"/>
            </a:endParaRPr>
          </a:p>
          <a:p>
            <a:pPr marL="342900" indent="-342900">
              <a:buFontTx/>
              <a:buAutoNum type="alphaUcPeriod"/>
              <a:defRPr/>
            </a:pPr>
            <a:r>
              <a:rPr lang="en-US" sz="2400" dirty="0">
                <a:latin typeface="Helvetica nueu"/>
              </a:rPr>
              <a:t>Calculate the GDP</a:t>
            </a:r>
          </a:p>
          <a:p>
            <a:pPr marL="342900" indent="-342900">
              <a:buFontTx/>
              <a:buAutoNum type="alphaUcPeriod"/>
              <a:defRPr/>
            </a:pPr>
            <a:endParaRPr lang="en-US" dirty="0"/>
          </a:p>
        </p:txBody>
      </p:sp>
    </p:spTree>
    <p:extLst>
      <p:ext uri="{BB962C8B-B14F-4D97-AF65-F5344CB8AC3E}">
        <p14:creationId xmlns:p14="http://schemas.microsoft.com/office/powerpoint/2010/main" val="26200665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82AEE2-8B06-3938-0135-2CBC510358B6}"/>
              </a:ext>
            </a:extLst>
          </p:cNvPr>
          <p:cNvPicPr>
            <a:picLocks noChangeAspect="1"/>
          </p:cNvPicPr>
          <p:nvPr/>
        </p:nvPicPr>
        <p:blipFill>
          <a:blip r:embed="rId2"/>
          <a:stretch>
            <a:fillRect/>
          </a:stretch>
        </p:blipFill>
        <p:spPr>
          <a:xfrm>
            <a:off x="212637" y="190048"/>
            <a:ext cx="11498280" cy="6477904"/>
          </a:xfrm>
          <a:prstGeom prst="rect">
            <a:avLst/>
          </a:prstGeom>
        </p:spPr>
      </p:pic>
    </p:spTree>
    <p:extLst>
      <p:ext uri="{BB962C8B-B14F-4D97-AF65-F5344CB8AC3E}">
        <p14:creationId xmlns:p14="http://schemas.microsoft.com/office/powerpoint/2010/main" val="21774863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FC9EB-3203-0758-C57F-91D5BA18FCB8}"/>
              </a:ext>
            </a:extLst>
          </p:cNvPr>
          <p:cNvSpPr>
            <a:spLocks noGrp="1"/>
          </p:cNvSpPr>
          <p:nvPr>
            <p:ph type="title"/>
          </p:nvPr>
        </p:nvSpPr>
        <p:spPr/>
        <p:txBody>
          <a:bodyPr/>
          <a:lstStyle/>
          <a:p>
            <a:pPr algn="ctr"/>
            <a:r>
              <a:rPr lang="en-US" dirty="0"/>
              <a:t>Extra</a:t>
            </a:r>
            <a:endParaRPr lang="nl-NL" dirty="0"/>
          </a:p>
        </p:txBody>
      </p:sp>
      <p:pic>
        <p:nvPicPr>
          <p:cNvPr id="5" name="Content Placeholder 4">
            <a:extLst>
              <a:ext uri="{FF2B5EF4-FFF2-40B4-BE49-F238E27FC236}">
                <a16:creationId xmlns:a16="http://schemas.microsoft.com/office/drawing/2014/main" id="{34BD747C-9A89-4B3E-1CFE-C427156CCEDC}"/>
              </a:ext>
            </a:extLst>
          </p:cNvPr>
          <p:cNvPicPr>
            <a:picLocks noGrp="1" noChangeAspect="1"/>
          </p:cNvPicPr>
          <p:nvPr>
            <p:ph idx="1"/>
          </p:nvPr>
        </p:nvPicPr>
        <p:blipFill>
          <a:blip r:embed="rId2"/>
          <a:stretch>
            <a:fillRect/>
          </a:stretch>
        </p:blipFill>
        <p:spPr>
          <a:xfrm>
            <a:off x="3721030" y="2011363"/>
            <a:ext cx="4748353" cy="4206875"/>
          </a:xfrm>
        </p:spPr>
      </p:pic>
    </p:spTree>
    <p:extLst>
      <p:ext uri="{BB962C8B-B14F-4D97-AF65-F5344CB8AC3E}">
        <p14:creationId xmlns:p14="http://schemas.microsoft.com/office/powerpoint/2010/main" val="29861960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E5911-7C6B-5177-5AB0-A4CA00CC8A66}"/>
              </a:ext>
            </a:extLst>
          </p:cNvPr>
          <p:cNvSpPr>
            <a:spLocks noGrp="1"/>
          </p:cNvSpPr>
          <p:nvPr>
            <p:ph type="title"/>
          </p:nvPr>
        </p:nvSpPr>
        <p:spPr/>
        <p:txBody>
          <a:bodyPr/>
          <a:lstStyle/>
          <a:p>
            <a:pPr algn="ctr"/>
            <a:r>
              <a:rPr lang="en-US" dirty="0"/>
              <a:t>Extra Answer A</a:t>
            </a:r>
            <a:endParaRPr lang="nl-NL" dirty="0"/>
          </a:p>
        </p:txBody>
      </p:sp>
      <p:pic>
        <p:nvPicPr>
          <p:cNvPr id="5" name="Content Placeholder 4">
            <a:extLst>
              <a:ext uri="{FF2B5EF4-FFF2-40B4-BE49-F238E27FC236}">
                <a16:creationId xmlns:a16="http://schemas.microsoft.com/office/drawing/2014/main" id="{95207343-10AC-ED55-B0D9-A33617010E07}"/>
              </a:ext>
            </a:extLst>
          </p:cNvPr>
          <p:cNvPicPr>
            <a:picLocks noGrp="1" noChangeAspect="1"/>
          </p:cNvPicPr>
          <p:nvPr>
            <p:ph idx="1"/>
          </p:nvPr>
        </p:nvPicPr>
        <p:blipFill>
          <a:blip r:embed="rId2"/>
          <a:stretch>
            <a:fillRect/>
          </a:stretch>
        </p:blipFill>
        <p:spPr>
          <a:xfrm>
            <a:off x="2208464" y="2709667"/>
            <a:ext cx="7773485" cy="2810267"/>
          </a:xfrm>
        </p:spPr>
      </p:pic>
    </p:spTree>
    <p:extLst>
      <p:ext uri="{BB962C8B-B14F-4D97-AF65-F5344CB8AC3E}">
        <p14:creationId xmlns:p14="http://schemas.microsoft.com/office/powerpoint/2010/main" val="39483821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73B48-0453-3998-5454-E5F251E5A3A6}"/>
              </a:ext>
            </a:extLst>
          </p:cNvPr>
          <p:cNvSpPr>
            <a:spLocks noGrp="1"/>
          </p:cNvSpPr>
          <p:nvPr>
            <p:ph type="title"/>
          </p:nvPr>
        </p:nvSpPr>
        <p:spPr/>
        <p:txBody>
          <a:bodyPr/>
          <a:lstStyle/>
          <a:p>
            <a:pPr algn="ctr"/>
            <a:r>
              <a:rPr lang="en-US" dirty="0"/>
              <a:t>B</a:t>
            </a:r>
            <a:br>
              <a:rPr lang="en-US" dirty="0"/>
            </a:br>
            <a:r>
              <a:rPr lang="en-US" dirty="0"/>
              <a:t>Dom demand + </a:t>
            </a:r>
            <a:r>
              <a:rPr lang="en-US" dirty="0" err="1"/>
              <a:t>netfor.demand</a:t>
            </a:r>
            <a:r>
              <a:rPr lang="en-US" dirty="0"/>
              <a:t> = GDP</a:t>
            </a:r>
            <a:endParaRPr lang="nl-NL" dirty="0"/>
          </a:p>
        </p:txBody>
      </p:sp>
      <p:pic>
        <p:nvPicPr>
          <p:cNvPr id="5" name="Content Placeholder 4">
            <a:extLst>
              <a:ext uri="{FF2B5EF4-FFF2-40B4-BE49-F238E27FC236}">
                <a16:creationId xmlns:a16="http://schemas.microsoft.com/office/drawing/2014/main" id="{FCD623DF-BD22-490C-F041-E5AC129B7C60}"/>
              </a:ext>
            </a:extLst>
          </p:cNvPr>
          <p:cNvPicPr>
            <a:picLocks noGrp="1" noChangeAspect="1"/>
          </p:cNvPicPr>
          <p:nvPr>
            <p:ph idx="1"/>
          </p:nvPr>
        </p:nvPicPr>
        <p:blipFill>
          <a:blip r:embed="rId2"/>
          <a:stretch>
            <a:fillRect/>
          </a:stretch>
        </p:blipFill>
        <p:spPr>
          <a:xfrm>
            <a:off x="1203325" y="2421995"/>
            <a:ext cx="9783763" cy="3385611"/>
          </a:xfrm>
        </p:spPr>
      </p:pic>
    </p:spTree>
    <p:extLst>
      <p:ext uri="{BB962C8B-B14F-4D97-AF65-F5344CB8AC3E}">
        <p14:creationId xmlns:p14="http://schemas.microsoft.com/office/powerpoint/2010/main" val="28789796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9A8E4-FC78-2F22-EA15-FBF3B764BF99}"/>
              </a:ext>
            </a:extLst>
          </p:cNvPr>
          <p:cNvSpPr>
            <a:spLocks noGrp="1"/>
          </p:cNvSpPr>
          <p:nvPr>
            <p:ph type="title"/>
          </p:nvPr>
        </p:nvSpPr>
        <p:spPr/>
        <p:txBody>
          <a:bodyPr/>
          <a:lstStyle/>
          <a:p>
            <a:pPr algn="ctr"/>
            <a:r>
              <a:rPr lang="en-US" dirty="0"/>
              <a:t>C</a:t>
            </a:r>
            <a:endParaRPr lang="nl-NL" dirty="0"/>
          </a:p>
        </p:txBody>
      </p:sp>
      <p:pic>
        <p:nvPicPr>
          <p:cNvPr id="5" name="Content Placeholder 4">
            <a:extLst>
              <a:ext uri="{FF2B5EF4-FFF2-40B4-BE49-F238E27FC236}">
                <a16:creationId xmlns:a16="http://schemas.microsoft.com/office/drawing/2014/main" id="{54F0B91C-2094-5AED-1661-406B23696AA1}"/>
              </a:ext>
            </a:extLst>
          </p:cNvPr>
          <p:cNvPicPr>
            <a:picLocks noGrp="1" noChangeAspect="1"/>
          </p:cNvPicPr>
          <p:nvPr>
            <p:ph idx="1"/>
          </p:nvPr>
        </p:nvPicPr>
        <p:blipFill>
          <a:blip r:embed="rId2"/>
          <a:stretch>
            <a:fillRect/>
          </a:stretch>
        </p:blipFill>
        <p:spPr>
          <a:xfrm>
            <a:off x="2369483" y="2011363"/>
            <a:ext cx="7451447" cy="4206875"/>
          </a:xfrm>
        </p:spPr>
      </p:pic>
    </p:spTree>
    <p:extLst>
      <p:ext uri="{BB962C8B-B14F-4D97-AF65-F5344CB8AC3E}">
        <p14:creationId xmlns:p14="http://schemas.microsoft.com/office/powerpoint/2010/main" val="22867504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DE925-35EA-EEE7-4211-4D605AB67234}"/>
              </a:ext>
            </a:extLst>
          </p:cNvPr>
          <p:cNvSpPr>
            <a:spLocks noGrp="1"/>
          </p:cNvSpPr>
          <p:nvPr>
            <p:ph type="title"/>
          </p:nvPr>
        </p:nvSpPr>
        <p:spPr/>
        <p:txBody>
          <a:bodyPr/>
          <a:lstStyle/>
          <a:p>
            <a:pPr algn="ctr"/>
            <a:r>
              <a:rPr lang="en-US" dirty="0"/>
              <a:t>D</a:t>
            </a:r>
            <a:endParaRPr lang="nl-NL" dirty="0"/>
          </a:p>
        </p:txBody>
      </p:sp>
      <p:pic>
        <p:nvPicPr>
          <p:cNvPr id="5" name="Content Placeholder 4">
            <a:extLst>
              <a:ext uri="{FF2B5EF4-FFF2-40B4-BE49-F238E27FC236}">
                <a16:creationId xmlns:a16="http://schemas.microsoft.com/office/drawing/2014/main" id="{A95299AC-8AEA-52EC-6535-BF2DCD2F7CB1}"/>
              </a:ext>
            </a:extLst>
          </p:cNvPr>
          <p:cNvPicPr>
            <a:picLocks noGrp="1" noChangeAspect="1"/>
          </p:cNvPicPr>
          <p:nvPr>
            <p:ph idx="1"/>
          </p:nvPr>
        </p:nvPicPr>
        <p:blipFill>
          <a:blip r:embed="rId2"/>
          <a:stretch>
            <a:fillRect/>
          </a:stretch>
        </p:blipFill>
        <p:spPr>
          <a:xfrm>
            <a:off x="1251068" y="2509614"/>
            <a:ext cx="9688277" cy="3210373"/>
          </a:xfrm>
        </p:spPr>
      </p:pic>
    </p:spTree>
    <p:extLst>
      <p:ext uri="{BB962C8B-B14F-4D97-AF65-F5344CB8AC3E}">
        <p14:creationId xmlns:p14="http://schemas.microsoft.com/office/powerpoint/2010/main" val="40768340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0C68C-0905-9EDA-D12E-5991582CFDAE}"/>
              </a:ext>
            </a:extLst>
          </p:cNvPr>
          <p:cNvSpPr>
            <a:spLocks noGrp="1"/>
          </p:cNvSpPr>
          <p:nvPr>
            <p:ph type="title"/>
          </p:nvPr>
        </p:nvSpPr>
        <p:spPr/>
        <p:txBody>
          <a:bodyPr/>
          <a:lstStyle/>
          <a:p>
            <a:endParaRPr lang="nl-NL"/>
          </a:p>
        </p:txBody>
      </p:sp>
      <p:pic>
        <p:nvPicPr>
          <p:cNvPr id="5" name="Content Placeholder 4">
            <a:extLst>
              <a:ext uri="{FF2B5EF4-FFF2-40B4-BE49-F238E27FC236}">
                <a16:creationId xmlns:a16="http://schemas.microsoft.com/office/drawing/2014/main" id="{EE7CD262-914C-4D06-1A0B-06F81B51DA96}"/>
              </a:ext>
            </a:extLst>
          </p:cNvPr>
          <p:cNvPicPr>
            <a:picLocks noGrp="1" noChangeAspect="1"/>
          </p:cNvPicPr>
          <p:nvPr>
            <p:ph idx="1"/>
          </p:nvPr>
        </p:nvPicPr>
        <p:blipFill>
          <a:blip r:embed="rId2"/>
          <a:stretch>
            <a:fillRect/>
          </a:stretch>
        </p:blipFill>
        <p:spPr>
          <a:xfrm>
            <a:off x="2265248" y="2011363"/>
            <a:ext cx="7659916" cy="4206875"/>
          </a:xfrm>
        </p:spPr>
      </p:pic>
    </p:spTree>
    <p:extLst>
      <p:ext uri="{BB962C8B-B14F-4D97-AF65-F5344CB8AC3E}">
        <p14:creationId xmlns:p14="http://schemas.microsoft.com/office/powerpoint/2010/main" val="23001315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5B5BA-2F22-FC21-FE51-6DCFE46C5F1E}"/>
              </a:ext>
            </a:extLst>
          </p:cNvPr>
          <p:cNvSpPr>
            <a:spLocks noGrp="1"/>
          </p:cNvSpPr>
          <p:nvPr>
            <p:ph type="title"/>
          </p:nvPr>
        </p:nvSpPr>
        <p:spPr/>
        <p:txBody>
          <a:bodyPr/>
          <a:lstStyle/>
          <a:p>
            <a:endParaRPr lang="nl-NL"/>
          </a:p>
        </p:txBody>
      </p:sp>
      <p:pic>
        <p:nvPicPr>
          <p:cNvPr id="7" name="Content Placeholder 6">
            <a:extLst>
              <a:ext uri="{FF2B5EF4-FFF2-40B4-BE49-F238E27FC236}">
                <a16:creationId xmlns:a16="http://schemas.microsoft.com/office/drawing/2014/main" id="{7837A442-4245-7356-34EF-83A0C58A70DE}"/>
              </a:ext>
            </a:extLst>
          </p:cNvPr>
          <p:cNvPicPr>
            <a:picLocks noGrp="1" noChangeAspect="1"/>
          </p:cNvPicPr>
          <p:nvPr>
            <p:ph idx="1"/>
          </p:nvPr>
        </p:nvPicPr>
        <p:blipFill>
          <a:blip r:embed="rId2"/>
          <a:stretch>
            <a:fillRect/>
          </a:stretch>
        </p:blipFill>
        <p:spPr>
          <a:xfrm>
            <a:off x="2689133" y="2011363"/>
            <a:ext cx="6812147" cy="4206875"/>
          </a:xfrm>
        </p:spPr>
      </p:pic>
    </p:spTree>
    <p:extLst>
      <p:ext uri="{BB962C8B-B14F-4D97-AF65-F5344CB8AC3E}">
        <p14:creationId xmlns:p14="http://schemas.microsoft.com/office/powerpoint/2010/main" val="29460835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90425A37-ED86-8BC9-F9AB-C659EB5F27D4}"/>
              </a:ext>
            </a:extLst>
          </p:cNvPr>
          <p:cNvPicPr>
            <a:picLocks noGrp="1" noChangeAspect="1"/>
          </p:cNvPicPr>
          <p:nvPr>
            <p:ph idx="1"/>
          </p:nvPr>
        </p:nvPicPr>
        <p:blipFill>
          <a:blip r:embed="rId2"/>
          <a:stretch>
            <a:fillRect/>
          </a:stretch>
        </p:blipFill>
        <p:spPr>
          <a:xfrm>
            <a:off x="2810351" y="2011363"/>
            <a:ext cx="6569710" cy="4206875"/>
          </a:xfrm>
        </p:spPr>
      </p:pic>
    </p:spTree>
    <p:extLst>
      <p:ext uri="{BB962C8B-B14F-4D97-AF65-F5344CB8AC3E}">
        <p14:creationId xmlns:p14="http://schemas.microsoft.com/office/powerpoint/2010/main" val="5881509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A46C1-6CED-D61A-1022-3338A09AFDF1}"/>
              </a:ext>
            </a:extLst>
          </p:cNvPr>
          <p:cNvSpPr>
            <a:spLocks noGrp="1"/>
          </p:cNvSpPr>
          <p:nvPr>
            <p:ph type="title"/>
          </p:nvPr>
        </p:nvSpPr>
        <p:spPr/>
        <p:txBody>
          <a:bodyPr/>
          <a:lstStyle/>
          <a:p>
            <a:endParaRPr lang="nl-NL"/>
          </a:p>
        </p:txBody>
      </p:sp>
      <p:pic>
        <p:nvPicPr>
          <p:cNvPr id="5" name="Content Placeholder 4">
            <a:extLst>
              <a:ext uri="{FF2B5EF4-FFF2-40B4-BE49-F238E27FC236}">
                <a16:creationId xmlns:a16="http://schemas.microsoft.com/office/drawing/2014/main" id="{664A055C-231C-0103-94C1-A63A46B74546}"/>
              </a:ext>
            </a:extLst>
          </p:cNvPr>
          <p:cNvPicPr>
            <a:picLocks noGrp="1" noChangeAspect="1"/>
          </p:cNvPicPr>
          <p:nvPr>
            <p:ph idx="1"/>
          </p:nvPr>
        </p:nvPicPr>
        <p:blipFill>
          <a:blip r:embed="rId2"/>
          <a:stretch>
            <a:fillRect/>
          </a:stretch>
        </p:blipFill>
        <p:spPr>
          <a:xfrm>
            <a:off x="2663098" y="2011363"/>
            <a:ext cx="6864217" cy="4206875"/>
          </a:xfrm>
        </p:spPr>
      </p:pic>
    </p:spTree>
    <p:extLst>
      <p:ext uri="{BB962C8B-B14F-4D97-AF65-F5344CB8AC3E}">
        <p14:creationId xmlns:p14="http://schemas.microsoft.com/office/powerpoint/2010/main" val="15556257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b="1" dirty="0">
                <a:latin typeface="Helvetica nueu"/>
              </a:rPr>
              <a:t>Exercise 2</a:t>
            </a:r>
            <a:endParaRPr lang="en-US" sz="2400" dirty="0">
              <a:latin typeface="Helvetica nueu"/>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754200335"/>
              </p:ext>
            </p:extLst>
          </p:nvPr>
        </p:nvGraphicFramePr>
        <p:xfrm>
          <a:off x="1981200" y="2249488"/>
          <a:ext cx="8229600" cy="27432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0840">
                <a:tc>
                  <a:txBody>
                    <a:bodyPr/>
                    <a:lstStyle/>
                    <a:p>
                      <a:endParaRPr lang="en-US" sz="2400" dirty="0">
                        <a:latin typeface="Helvetica nueu"/>
                      </a:endParaRPr>
                    </a:p>
                  </a:txBody>
                  <a:tcPr/>
                </a:tc>
                <a:tc>
                  <a:txBody>
                    <a:bodyPr/>
                    <a:lstStyle/>
                    <a:p>
                      <a:r>
                        <a:rPr lang="en-US" sz="2400" dirty="0">
                          <a:latin typeface="Helvetica nueu"/>
                        </a:rPr>
                        <a:t>Amount</a:t>
                      </a:r>
                      <a:r>
                        <a:rPr lang="en-US" sz="2400" baseline="0" dirty="0">
                          <a:latin typeface="Helvetica nueu"/>
                        </a:rPr>
                        <a:t> in </a:t>
                      </a:r>
                      <a:r>
                        <a:rPr lang="en-US" sz="2400" baseline="0" dirty="0" err="1">
                          <a:latin typeface="Helvetica nueu"/>
                        </a:rPr>
                        <a:t>mln</a:t>
                      </a:r>
                      <a:r>
                        <a:rPr lang="en-US" sz="2400" baseline="0" dirty="0">
                          <a:latin typeface="Helvetica nueu"/>
                        </a:rPr>
                        <a:t> ANG</a:t>
                      </a:r>
                      <a:endParaRPr lang="en-US" sz="2400" dirty="0">
                        <a:latin typeface="Helvetica nueu"/>
                      </a:endParaRPr>
                    </a:p>
                  </a:txBody>
                  <a:tcPr/>
                </a:tc>
                <a:extLst>
                  <a:ext uri="{0D108BD9-81ED-4DB2-BD59-A6C34878D82A}">
                    <a16:rowId xmlns:a16="http://schemas.microsoft.com/office/drawing/2014/main" val="10000"/>
                  </a:ext>
                </a:extLst>
              </a:tr>
              <a:tr h="370840">
                <a:tc>
                  <a:txBody>
                    <a:bodyPr/>
                    <a:lstStyle/>
                    <a:p>
                      <a:r>
                        <a:rPr lang="en-US" sz="2400" dirty="0">
                          <a:latin typeface="Helvetica nueu"/>
                        </a:rPr>
                        <a:t>GDP</a:t>
                      </a:r>
                    </a:p>
                  </a:txBody>
                  <a:tcPr/>
                </a:tc>
                <a:tc>
                  <a:txBody>
                    <a:bodyPr/>
                    <a:lstStyle/>
                    <a:p>
                      <a:r>
                        <a:rPr lang="en-US" sz="2400" dirty="0">
                          <a:latin typeface="Helvetica nueu"/>
                        </a:rPr>
                        <a:t>150</a:t>
                      </a:r>
                    </a:p>
                  </a:txBody>
                  <a:tcPr/>
                </a:tc>
                <a:extLst>
                  <a:ext uri="{0D108BD9-81ED-4DB2-BD59-A6C34878D82A}">
                    <a16:rowId xmlns:a16="http://schemas.microsoft.com/office/drawing/2014/main" val="10001"/>
                  </a:ext>
                </a:extLst>
              </a:tr>
              <a:tr h="370840">
                <a:tc>
                  <a:txBody>
                    <a:bodyPr/>
                    <a:lstStyle/>
                    <a:p>
                      <a:r>
                        <a:rPr lang="en-US" sz="2400" dirty="0">
                          <a:latin typeface="Helvetica nueu"/>
                        </a:rPr>
                        <a:t>Consumption</a:t>
                      </a:r>
                    </a:p>
                  </a:txBody>
                  <a:tcPr/>
                </a:tc>
                <a:tc>
                  <a:txBody>
                    <a:bodyPr/>
                    <a:lstStyle/>
                    <a:p>
                      <a:r>
                        <a:rPr lang="en-US" sz="2400" dirty="0">
                          <a:latin typeface="Helvetica nueu"/>
                        </a:rPr>
                        <a:t>40</a:t>
                      </a:r>
                    </a:p>
                  </a:txBody>
                  <a:tcPr/>
                </a:tc>
                <a:extLst>
                  <a:ext uri="{0D108BD9-81ED-4DB2-BD59-A6C34878D82A}">
                    <a16:rowId xmlns:a16="http://schemas.microsoft.com/office/drawing/2014/main" val="10002"/>
                  </a:ext>
                </a:extLst>
              </a:tr>
              <a:tr h="370840">
                <a:tc>
                  <a:txBody>
                    <a:bodyPr/>
                    <a:lstStyle/>
                    <a:p>
                      <a:r>
                        <a:rPr lang="en-US" sz="2400" dirty="0">
                          <a:latin typeface="Helvetica nueu"/>
                        </a:rPr>
                        <a:t>Investment</a:t>
                      </a:r>
                    </a:p>
                  </a:txBody>
                  <a:tcPr/>
                </a:tc>
                <a:tc>
                  <a:txBody>
                    <a:bodyPr/>
                    <a:lstStyle/>
                    <a:p>
                      <a:r>
                        <a:rPr lang="en-US" sz="2400" dirty="0">
                          <a:latin typeface="Helvetica nueu"/>
                        </a:rPr>
                        <a:t>20</a:t>
                      </a:r>
                    </a:p>
                  </a:txBody>
                  <a:tcPr/>
                </a:tc>
                <a:extLst>
                  <a:ext uri="{0D108BD9-81ED-4DB2-BD59-A6C34878D82A}">
                    <a16:rowId xmlns:a16="http://schemas.microsoft.com/office/drawing/2014/main" val="10003"/>
                  </a:ext>
                </a:extLst>
              </a:tr>
              <a:tr h="370840">
                <a:tc>
                  <a:txBody>
                    <a:bodyPr/>
                    <a:lstStyle/>
                    <a:p>
                      <a:r>
                        <a:rPr lang="en-US" sz="2400" dirty="0">
                          <a:latin typeface="Helvetica nueu"/>
                        </a:rPr>
                        <a:t>Government expenditures</a:t>
                      </a:r>
                    </a:p>
                  </a:txBody>
                  <a:tcPr/>
                </a:tc>
                <a:tc>
                  <a:txBody>
                    <a:bodyPr/>
                    <a:lstStyle/>
                    <a:p>
                      <a:r>
                        <a:rPr lang="en-US" sz="2400" dirty="0">
                          <a:latin typeface="Helvetica nueu"/>
                        </a:rPr>
                        <a:t>60</a:t>
                      </a:r>
                    </a:p>
                  </a:txBody>
                  <a:tcPr/>
                </a:tc>
                <a:extLst>
                  <a:ext uri="{0D108BD9-81ED-4DB2-BD59-A6C34878D82A}">
                    <a16:rowId xmlns:a16="http://schemas.microsoft.com/office/drawing/2014/main" val="10004"/>
                  </a:ext>
                </a:extLst>
              </a:tr>
              <a:tr h="370840">
                <a:tc>
                  <a:txBody>
                    <a:bodyPr/>
                    <a:lstStyle/>
                    <a:p>
                      <a:r>
                        <a:rPr lang="en-US" sz="2400" dirty="0">
                          <a:latin typeface="Helvetica nueu"/>
                        </a:rPr>
                        <a:t>Imports</a:t>
                      </a:r>
                    </a:p>
                  </a:txBody>
                  <a:tcPr/>
                </a:tc>
                <a:tc>
                  <a:txBody>
                    <a:bodyPr/>
                    <a:lstStyle/>
                    <a:p>
                      <a:r>
                        <a:rPr lang="en-US" sz="2400" dirty="0">
                          <a:latin typeface="Helvetica nueu"/>
                        </a:rPr>
                        <a:t>40</a:t>
                      </a:r>
                    </a:p>
                  </a:txBody>
                  <a:tcPr/>
                </a:tc>
                <a:extLst>
                  <a:ext uri="{0D108BD9-81ED-4DB2-BD59-A6C34878D82A}">
                    <a16:rowId xmlns:a16="http://schemas.microsoft.com/office/drawing/2014/main" val="10005"/>
                  </a:ext>
                </a:extLst>
              </a:tr>
            </a:tbl>
          </a:graphicData>
        </a:graphic>
      </p:graphicFrame>
      <p:sp>
        <p:nvSpPr>
          <p:cNvPr id="7" name="TextBox 6"/>
          <p:cNvSpPr txBox="1"/>
          <p:nvPr/>
        </p:nvSpPr>
        <p:spPr>
          <a:xfrm>
            <a:off x="2057400" y="5181601"/>
            <a:ext cx="8153400" cy="1477963"/>
          </a:xfrm>
          <a:prstGeom prst="rect">
            <a:avLst/>
          </a:prstGeom>
          <a:noFill/>
        </p:spPr>
        <p:txBody>
          <a:bodyPr>
            <a:spAutoFit/>
          </a:bodyPr>
          <a:lstStyle/>
          <a:p>
            <a:pPr marL="342900" indent="-342900">
              <a:buFontTx/>
              <a:buAutoNum type="alphaUcPeriod"/>
              <a:defRPr/>
            </a:pPr>
            <a:r>
              <a:rPr lang="en-US" sz="2400" dirty="0">
                <a:latin typeface="Helvetica nueu"/>
              </a:rPr>
              <a:t>Calculate the exports</a:t>
            </a:r>
          </a:p>
          <a:p>
            <a:pPr marL="342900" indent="-342900">
              <a:buFontTx/>
              <a:buAutoNum type="alphaUcPeriod"/>
              <a:defRPr/>
            </a:pPr>
            <a:endParaRPr lang="en-US" sz="2400" dirty="0">
              <a:latin typeface="Helvetica nueu"/>
            </a:endParaRPr>
          </a:p>
          <a:p>
            <a:pPr marL="342900" indent="-342900">
              <a:buFontTx/>
              <a:buAutoNum type="alphaUcPeriod"/>
              <a:defRPr/>
            </a:pPr>
            <a:r>
              <a:rPr lang="en-US" sz="2400" dirty="0">
                <a:latin typeface="Helvetica nueu"/>
              </a:rPr>
              <a:t>Calculate the net exports</a:t>
            </a:r>
          </a:p>
          <a:p>
            <a:pPr marL="342900" indent="-342900">
              <a:buFontTx/>
              <a:buAutoNum type="alphaUcPeriod"/>
              <a:defRPr/>
            </a:pPr>
            <a:endParaRPr lang="en-US" dirty="0">
              <a:latin typeface="Helvetica nueu"/>
            </a:endParaRPr>
          </a:p>
        </p:txBody>
      </p:sp>
    </p:spTree>
    <p:extLst>
      <p:ext uri="{BB962C8B-B14F-4D97-AF65-F5344CB8AC3E}">
        <p14:creationId xmlns:p14="http://schemas.microsoft.com/office/powerpoint/2010/main" val="1321221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516B3BE-D7A9-5366-5D7D-EE0CF89B06CD}"/>
              </a:ext>
            </a:extLst>
          </p:cNvPr>
          <p:cNvPicPr>
            <a:picLocks noGrp="1" noChangeAspect="1"/>
          </p:cNvPicPr>
          <p:nvPr>
            <p:ph idx="1"/>
          </p:nvPr>
        </p:nvPicPr>
        <p:blipFill>
          <a:blip r:embed="rId2"/>
          <a:stretch>
            <a:fillRect/>
          </a:stretch>
        </p:blipFill>
        <p:spPr>
          <a:xfrm>
            <a:off x="3124420" y="2011363"/>
            <a:ext cx="5941573" cy="4206875"/>
          </a:xfrm>
        </p:spPr>
      </p:pic>
    </p:spTree>
    <p:extLst>
      <p:ext uri="{BB962C8B-B14F-4D97-AF65-F5344CB8AC3E}">
        <p14:creationId xmlns:p14="http://schemas.microsoft.com/office/powerpoint/2010/main" val="4208772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b="1" dirty="0">
                <a:latin typeface="Helvetica nueu"/>
              </a:rPr>
              <a:t>Exercise 3</a:t>
            </a:r>
            <a:endParaRPr lang="en-US" sz="2400" dirty="0">
              <a:latin typeface="Helvetica nueu"/>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86953518"/>
              </p:ext>
            </p:extLst>
          </p:nvPr>
        </p:nvGraphicFramePr>
        <p:xfrm>
          <a:off x="1889761" y="2053644"/>
          <a:ext cx="8153401" cy="2813101"/>
        </p:xfrm>
        <a:graphic>
          <a:graphicData uri="http://schemas.openxmlformats.org/drawingml/2006/table">
            <a:tbl>
              <a:tblPr firstRow="1" bandRow="1">
                <a:tableStyleId>{5C22544A-7EE6-4342-B048-85BDC9FD1C3A}</a:tableStyleId>
              </a:tblPr>
              <a:tblGrid>
                <a:gridCol w="1793748">
                  <a:extLst>
                    <a:ext uri="{9D8B030D-6E8A-4147-A177-3AD203B41FA5}">
                      <a16:colId xmlns:a16="http://schemas.microsoft.com/office/drawing/2014/main" val="20000"/>
                    </a:ext>
                  </a:extLst>
                </a:gridCol>
                <a:gridCol w="1937469">
                  <a:extLst>
                    <a:ext uri="{9D8B030D-6E8A-4147-A177-3AD203B41FA5}">
                      <a16:colId xmlns:a16="http://schemas.microsoft.com/office/drawing/2014/main" val="20001"/>
                    </a:ext>
                  </a:extLst>
                </a:gridCol>
                <a:gridCol w="2211092">
                  <a:extLst>
                    <a:ext uri="{9D8B030D-6E8A-4147-A177-3AD203B41FA5}">
                      <a16:colId xmlns:a16="http://schemas.microsoft.com/office/drawing/2014/main" val="20002"/>
                    </a:ext>
                  </a:extLst>
                </a:gridCol>
                <a:gridCol w="2211092">
                  <a:extLst>
                    <a:ext uri="{9D8B030D-6E8A-4147-A177-3AD203B41FA5}">
                      <a16:colId xmlns:a16="http://schemas.microsoft.com/office/drawing/2014/main" val="20003"/>
                    </a:ext>
                  </a:extLst>
                </a:gridCol>
              </a:tblGrid>
              <a:tr h="939857">
                <a:tc>
                  <a:txBody>
                    <a:bodyPr/>
                    <a:lstStyle/>
                    <a:p>
                      <a:r>
                        <a:rPr lang="en-US" sz="2000" dirty="0">
                          <a:latin typeface="Helvetica nueu"/>
                        </a:rPr>
                        <a:t>Stage</a:t>
                      </a:r>
                      <a:r>
                        <a:rPr lang="en-US" sz="2000" baseline="0" dirty="0">
                          <a:latin typeface="Helvetica nueu"/>
                        </a:rPr>
                        <a:t> of production</a:t>
                      </a:r>
                      <a:endParaRPr lang="en-US" sz="2000" dirty="0">
                        <a:latin typeface="Helvetica nueu"/>
                      </a:endParaRPr>
                    </a:p>
                  </a:txBody>
                  <a:tcPr/>
                </a:tc>
                <a:tc>
                  <a:txBody>
                    <a:bodyPr/>
                    <a:lstStyle/>
                    <a:p>
                      <a:r>
                        <a:rPr lang="en-US" sz="2000" dirty="0">
                          <a:latin typeface="Helvetica nueu"/>
                        </a:rPr>
                        <a:t>Seller</a:t>
                      </a:r>
                    </a:p>
                  </a:txBody>
                  <a:tcPr/>
                </a:tc>
                <a:tc>
                  <a:txBody>
                    <a:bodyPr/>
                    <a:lstStyle/>
                    <a:p>
                      <a:r>
                        <a:rPr lang="en-US" sz="2000" dirty="0">
                          <a:latin typeface="Helvetica nueu"/>
                        </a:rPr>
                        <a:t>Buyer</a:t>
                      </a:r>
                    </a:p>
                  </a:txBody>
                  <a:tcPr/>
                </a:tc>
                <a:tc>
                  <a:txBody>
                    <a:bodyPr/>
                    <a:lstStyle/>
                    <a:p>
                      <a:r>
                        <a:rPr lang="en-US" sz="2000">
                          <a:latin typeface="Helvetica nueu"/>
                        </a:rPr>
                        <a:t>Price</a:t>
                      </a:r>
                      <a:endParaRPr lang="en-US" sz="2000" dirty="0">
                        <a:latin typeface="Helvetica nueu"/>
                      </a:endParaRPr>
                    </a:p>
                  </a:txBody>
                  <a:tcPr/>
                </a:tc>
                <a:extLst>
                  <a:ext uri="{0D108BD9-81ED-4DB2-BD59-A6C34878D82A}">
                    <a16:rowId xmlns:a16="http://schemas.microsoft.com/office/drawing/2014/main" val="10000"/>
                  </a:ext>
                </a:extLst>
              </a:tr>
              <a:tr h="690927">
                <a:tc>
                  <a:txBody>
                    <a:bodyPr/>
                    <a:lstStyle/>
                    <a:p>
                      <a:r>
                        <a:rPr lang="en-US" sz="2000" dirty="0">
                          <a:latin typeface="Helvetica nueu"/>
                        </a:rPr>
                        <a:t>1</a:t>
                      </a:r>
                    </a:p>
                  </a:txBody>
                  <a:tcPr/>
                </a:tc>
                <a:tc>
                  <a:txBody>
                    <a:bodyPr/>
                    <a:lstStyle/>
                    <a:p>
                      <a:r>
                        <a:rPr kumimoji="0" lang="en-GB" sz="2000" kern="1200" dirty="0">
                          <a:solidFill>
                            <a:schemeClr val="dk1"/>
                          </a:solidFill>
                          <a:latin typeface="Helvetica nueu"/>
                          <a:ea typeface="+mn-ea"/>
                          <a:cs typeface="+mn-cs"/>
                        </a:rPr>
                        <a:t>Steel mill</a:t>
                      </a:r>
                      <a:endParaRPr lang="en-US" sz="2000" dirty="0">
                        <a:latin typeface="Helvetica nueu"/>
                      </a:endParaRPr>
                    </a:p>
                  </a:txBody>
                  <a:tcPr/>
                </a:tc>
                <a:tc>
                  <a:txBody>
                    <a:bodyPr/>
                    <a:lstStyle/>
                    <a:p>
                      <a:pPr marL="0" marR="0">
                        <a:lnSpc>
                          <a:spcPct val="115000"/>
                        </a:lnSpc>
                        <a:spcBef>
                          <a:spcPts val="0"/>
                        </a:spcBef>
                        <a:spcAft>
                          <a:spcPts val="1000"/>
                        </a:spcAft>
                      </a:pPr>
                      <a:r>
                        <a:rPr lang="en-GB" sz="2000" dirty="0">
                          <a:latin typeface="Helvetica nueu"/>
                          <a:ea typeface="Calibri"/>
                          <a:cs typeface="Times New Roman"/>
                        </a:rPr>
                        <a:t>Auto manufacturer</a:t>
                      </a:r>
                      <a:endParaRPr lang="en-US" sz="2000" dirty="0">
                        <a:latin typeface="Helvetica nueu"/>
                        <a:ea typeface="Calibri"/>
                        <a:cs typeface="Times New Roman"/>
                      </a:endParaRPr>
                    </a:p>
                  </a:txBody>
                  <a:tcPr marL="68580" marR="68580" marT="0" marB="0"/>
                </a:tc>
                <a:tc>
                  <a:txBody>
                    <a:bodyPr/>
                    <a:lstStyle/>
                    <a:p>
                      <a:pPr marL="0" marR="0">
                        <a:lnSpc>
                          <a:spcPct val="115000"/>
                        </a:lnSpc>
                        <a:spcBef>
                          <a:spcPts val="0"/>
                        </a:spcBef>
                        <a:spcAft>
                          <a:spcPts val="1000"/>
                        </a:spcAft>
                      </a:pPr>
                      <a:r>
                        <a:rPr lang="en-GB" sz="2000" dirty="0">
                          <a:latin typeface="Helvetica nueu"/>
                          <a:ea typeface="Calibri"/>
                          <a:cs typeface="Times New Roman"/>
                        </a:rPr>
                        <a:t>10000</a:t>
                      </a:r>
                      <a:endParaRPr lang="en-US" sz="2000" dirty="0">
                        <a:latin typeface="Helvetica nueu"/>
                        <a:ea typeface="Calibri"/>
                        <a:cs typeface="Times New Roman"/>
                      </a:endParaRPr>
                    </a:p>
                  </a:txBody>
                  <a:tcPr marL="68580" marR="68580" marT="0" marB="0"/>
                </a:tc>
                <a:extLst>
                  <a:ext uri="{0D108BD9-81ED-4DB2-BD59-A6C34878D82A}">
                    <a16:rowId xmlns:a16="http://schemas.microsoft.com/office/drawing/2014/main" val="10001"/>
                  </a:ext>
                </a:extLst>
              </a:tr>
              <a:tr h="690927">
                <a:tc>
                  <a:txBody>
                    <a:bodyPr/>
                    <a:lstStyle/>
                    <a:p>
                      <a:r>
                        <a:rPr lang="en-US" sz="2000" dirty="0">
                          <a:latin typeface="Helvetica nueu"/>
                        </a:rPr>
                        <a:t>2</a:t>
                      </a:r>
                    </a:p>
                  </a:txBody>
                  <a:tcPr/>
                </a:tc>
                <a:tc>
                  <a:txBody>
                    <a:bodyPr/>
                    <a:lstStyle/>
                    <a:p>
                      <a:pPr marL="0" marR="0">
                        <a:lnSpc>
                          <a:spcPct val="115000"/>
                        </a:lnSpc>
                        <a:spcBef>
                          <a:spcPts val="0"/>
                        </a:spcBef>
                        <a:spcAft>
                          <a:spcPts val="1000"/>
                        </a:spcAft>
                      </a:pPr>
                      <a:r>
                        <a:rPr lang="en-GB" sz="2000" dirty="0">
                          <a:latin typeface="Helvetica nueu"/>
                          <a:ea typeface="Calibri"/>
                          <a:cs typeface="Times New Roman"/>
                        </a:rPr>
                        <a:t>Auto manufacturer</a:t>
                      </a:r>
                      <a:endParaRPr lang="en-US" sz="2000" dirty="0">
                        <a:latin typeface="Helvetica nueu"/>
                        <a:ea typeface="Calibri"/>
                        <a:cs typeface="Times New Roman"/>
                      </a:endParaRPr>
                    </a:p>
                  </a:txBody>
                  <a:tcPr marL="68580" marR="68580" marT="0" marB="0"/>
                </a:tc>
                <a:tc>
                  <a:txBody>
                    <a:bodyPr/>
                    <a:lstStyle/>
                    <a:p>
                      <a:pPr marL="0" marR="0">
                        <a:lnSpc>
                          <a:spcPct val="115000"/>
                        </a:lnSpc>
                        <a:spcBef>
                          <a:spcPts val="0"/>
                        </a:spcBef>
                        <a:spcAft>
                          <a:spcPts val="1000"/>
                        </a:spcAft>
                      </a:pPr>
                      <a:r>
                        <a:rPr lang="en-GB" sz="2000" dirty="0">
                          <a:latin typeface="Helvetica nueu"/>
                          <a:ea typeface="Calibri"/>
                          <a:cs typeface="Times New Roman"/>
                        </a:rPr>
                        <a:t>Auto dealer</a:t>
                      </a:r>
                      <a:endParaRPr lang="en-US" sz="2000" dirty="0">
                        <a:latin typeface="Helvetica nueu"/>
                        <a:ea typeface="Calibri"/>
                        <a:cs typeface="Times New Roman"/>
                      </a:endParaRPr>
                    </a:p>
                  </a:txBody>
                  <a:tcPr marL="68580" marR="68580" marT="0" marB="0"/>
                </a:tc>
                <a:tc>
                  <a:txBody>
                    <a:bodyPr/>
                    <a:lstStyle/>
                    <a:p>
                      <a:pPr marL="0" marR="0">
                        <a:lnSpc>
                          <a:spcPct val="115000"/>
                        </a:lnSpc>
                        <a:spcBef>
                          <a:spcPts val="0"/>
                        </a:spcBef>
                        <a:spcAft>
                          <a:spcPts val="1000"/>
                        </a:spcAft>
                      </a:pPr>
                      <a:r>
                        <a:rPr lang="en-GB" sz="2000" dirty="0">
                          <a:latin typeface="Helvetica nueu"/>
                          <a:ea typeface="Calibri"/>
                          <a:cs typeface="Times New Roman"/>
                        </a:rPr>
                        <a:t>18000</a:t>
                      </a:r>
                      <a:endParaRPr lang="en-US" sz="2000" dirty="0">
                        <a:latin typeface="Helvetica nueu"/>
                        <a:ea typeface="Calibri"/>
                        <a:cs typeface="Times New Roman"/>
                      </a:endParaRPr>
                    </a:p>
                  </a:txBody>
                  <a:tcPr marL="68580" marR="68580" marT="0" marB="0"/>
                </a:tc>
                <a:extLst>
                  <a:ext uri="{0D108BD9-81ED-4DB2-BD59-A6C34878D82A}">
                    <a16:rowId xmlns:a16="http://schemas.microsoft.com/office/drawing/2014/main" val="10002"/>
                  </a:ext>
                </a:extLst>
              </a:tr>
              <a:tr h="491390">
                <a:tc>
                  <a:txBody>
                    <a:bodyPr/>
                    <a:lstStyle/>
                    <a:p>
                      <a:r>
                        <a:rPr lang="en-US" sz="2000" dirty="0">
                          <a:latin typeface="Helvetica nueu"/>
                        </a:rPr>
                        <a:t>3</a:t>
                      </a:r>
                    </a:p>
                  </a:txBody>
                  <a:tcPr/>
                </a:tc>
                <a:tc>
                  <a:txBody>
                    <a:bodyPr/>
                    <a:lstStyle/>
                    <a:p>
                      <a:pPr marL="0" marR="0">
                        <a:lnSpc>
                          <a:spcPct val="115000"/>
                        </a:lnSpc>
                        <a:spcBef>
                          <a:spcPts val="0"/>
                        </a:spcBef>
                        <a:spcAft>
                          <a:spcPts val="1000"/>
                        </a:spcAft>
                      </a:pPr>
                      <a:r>
                        <a:rPr lang="en-GB" sz="2000" dirty="0">
                          <a:latin typeface="Helvetica nueu"/>
                          <a:ea typeface="Calibri"/>
                          <a:cs typeface="Times New Roman"/>
                        </a:rPr>
                        <a:t>Auto dealer</a:t>
                      </a:r>
                      <a:endParaRPr lang="en-US" sz="2000" dirty="0">
                        <a:latin typeface="Helvetica nueu"/>
                        <a:ea typeface="Calibri"/>
                        <a:cs typeface="Times New Roman"/>
                      </a:endParaRPr>
                    </a:p>
                  </a:txBody>
                  <a:tcPr marL="68580" marR="68580" marT="0" marB="0"/>
                </a:tc>
                <a:tc>
                  <a:txBody>
                    <a:bodyPr/>
                    <a:lstStyle/>
                    <a:p>
                      <a:pPr marL="0" marR="0">
                        <a:lnSpc>
                          <a:spcPct val="115000"/>
                        </a:lnSpc>
                        <a:spcBef>
                          <a:spcPts val="0"/>
                        </a:spcBef>
                        <a:spcAft>
                          <a:spcPts val="1000"/>
                        </a:spcAft>
                      </a:pPr>
                      <a:r>
                        <a:rPr lang="en-GB" sz="2000" dirty="0">
                          <a:latin typeface="Helvetica nueu"/>
                          <a:ea typeface="Calibri"/>
                          <a:cs typeface="Times New Roman"/>
                        </a:rPr>
                        <a:t>Consumer</a:t>
                      </a:r>
                      <a:endParaRPr lang="en-US" sz="2000" dirty="0">
                        <a:latin typeface="Helvetica nueu"/>
                        <a:ea typeface="Calibri"/>
                        <a:cs typeface="Times New Roman"/>
                      </a:endParaRPr>
                    </a:p>
                  </a:txBody>
                  <a:tcPr marL="68580" marR="68580" marT="0" marB="0"/>
                </a:tc>
                <a:tc>
                  <a:txBody>
                    <a:bodyPr/>
                    <a:lstStyle/>
                    <a:p>
                      <a:pPr marL="0" marR="0">
                        <a:lnSpc>
                          <a:spcPct val="115000"/>
                        </a:lnSpc>
                        <a:spcBef>
                          <a:spcPts val="0"/>
                        </a:spcBef>
                        <a:spcAft>
                          <a:spcPts val="1000"/>
                        </a:spcAft>
                      </a:pPr>
                      <a:r>
                        <a:rPr lang="en-GB" sz="2000" dirty="0">
                          <a:latin typeface="Helvetica nueu"/>
                          <a:ea typeface="Calibri"/>
                          <a:cs typeface="Times New Roman"/>
                        </a:rPr>
                        <a:t>25000</a:t>
                      </a:r>
                      <a:endParaRPr lang="en-US" sz="2000" dirty="0">
                        <a:latin typeface="Helvetica nueu"/>
                        <a:ea typeface="Calibri"/>
                        <a:cs typeface="Times New Roman"/>
                      </a:endParaRPr>
                    </a:p>
                  </a:txBody>
                  <a:tcPr marL="68580" marR="68580" marT="0" marB="0"/>
                </a:tc>
                <a:extLst>
                  <a:ext uri="{0D108BD9-81ED-4DB2-BD59-A6C34878D82A}">
                    <a16:rowId xmlns:a16="http://schemas.microsoft.com/office/drawing/2014/main" val="10003"/>
                  </a:ext>
                </a:extLst>
              </a:tr>
            </a:tbl>
          </a:graphicData>
        </a:graphic>
      </p:graphicFrame>
      <p:sp>
        <p:nvSpPr>
          <p:cNvPr id="7" name="TextBox 6"/>
          <p:cNvSpPr txBox="1"/>
          <p:nvPr/>
        </p:nvSpPr>
        <p:spPr>
          <a:xfrm>
            <a:off x="2018259" y="5127453"/>
            <a:ext cx="8153400" cy="1477963"/>
          </a:xfrm>
          <a:prstGeom prst="rect">
            <a:avLst/>
          </a:prstGeom>
          <a:noFill/>
        </p:spPr>
        <p:txBody>
          <a:bodyPr>
            <a:spAutoFit/>
          </a:bodyPr>
          <a:lstStyle/>
          <a:p>
            <a:pPr marL="342900" indent="-342900">
              <a:buFontTx/>
              <a:buAutoNum type="alphaUcPeriod"/>
              <a:defRPr/>
            </a:pPr>
            <a:r>
              <a:rPr lang="en-US" sz="2400" dirty="0">
                <a:latin typeface="Garamond" pitchFamily="18" charset="0"/>
              </a:rPr>
              <a:t>Calculate the value added of the auto manufacturer</a:t>
            </a:r>
          </a:p>
          <a:p>
            <a:pPr marL="342900" indent="-342900">
              <a:buFontTx/>
              <a:buAutoNum type="alphaUcPeriod"/>
              <a:defRPr/>
            </a:pPr>
            <a:endParaRPr lang="en-US" sz="2400" dirty="0">
              <a:latin typeface="Garamond" pitchFamily="18" charset="0"/>
            </a:endParaRPr>
          </a:p>
          <a:p>
            <a:pPr marL="342900" indent="-342900">
              <a:buFontTx/>
              <a:buAutoNum type="alphaUcPeriod"/>
              <a:defRPr/>
            </a:pPr>
            <a:r>
              <a:rPr lang="en-US" sz="2400" dirty="0">
                <a:latin typeface="Garamond" pitchFamily="18" charset="0"/>
              </a:rPr>
              <a:t>Calculate the value added of the </a:t>
            </a:r>
            <a:r>
              <a:rPr lang="en-US" sz="2400" dirty="0" err="1">
                <a:latin typeface="Garamond" pitchFamily="18" charset="0"/>
              </a:rPr>
              <a:t>autodealer</a:t>
            </a:r>
            <a:endParaRPr lang="en-US" sz="2400" dirty="0">
              <a:latin typeface="Garamond" pitchFamily="18" charset="0"/>
            </a:endParaRPr>
          </a:p>
          <a:p>
            <a:pPr marL="342900" indent="-342900">
              <a:buFontTx/>
              <a:buAutoNum type="alphaUcPeriod"/>
              <a:defRPr/>
            </a:pPr>
            <a:endParaRPr lang="en-US" dirty="0"/>
          </a:p>
        </p:txBody>
      </p:sp>
    </p:spTree>
    <p:extLst>
      <p:ext uri="{BB962C8B-B14F-4D97-AF65-F5344CB8AC3E}">
        <p14:creationId xmlns:p14="http://schemas.microsoft.com/office/powerpoint/2010/main" val="40635234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b="1" dirty="0">
                <a:latin typeface="Helvetica nueu"/>
              </a:rPr>
              <a:t>Exercise 4</a:t>
            </a:r>
            <a:endParaRPr lang="en-US" sz="2400" dirty="0">
              <a:latin typeface="Helvetica nueu"/>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731083682"/>
              </p:ext>
            </p:extLst>
          </p:nvPr>
        </p:nvGraphicFramePr>
        <p:xfrm>
          <a:off x="1981200" y="2249488"/>
          <a:ext cx="8229600" cy="27432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0840">
                <a:tc>
                  <a:txBody>
                    <a:bodyPr/>
                    <a:lstStyle/>
                    <a:p>
                      <a:endParaRPr lang="en-US" sz="2400" dirty="0">
                        <a:latin typeface="Helvetica nueu"/>
                      </a:endParaRPr>
                    </a:p>
                  </a:txBody>
                  <a:tcPr/>
                </a:tc>
                <a:tc>
                  <a:txBody>
                    <a:bodyPr/>
                    <a:lstStyle/>
                    <a:p>
                      <a:r>
                        <a:rPr lang="en-US" sz="2400" dirty="0">
                          <a:latin typeface="Helvetica nueu"/>
                        </a:rPr>
                        <a:t>Amount</a:t>
                      </a:r>
                      <a:r>
                        <a:rPr lang="en-US" sz="2400" baseline="0" dirty="0">
                          <a:latin typeface="Helvetica nueu"/>
                        </a:rPr>
                        <a:t> in </a:t>
                      </a:r>
                      <a:r>
                        <a:rPr lang="en-US" sz="2400" baseline="0" dirty="0" err="1">
                          <a:latin typeface="Helvetica nueu"/>
                        </a:rPr>
                        <a:t>mln</a:t>
                      </a:r>
                      <a:r>
                        <a:rPr lang="en-US" sz="2400" baseline="0" dirty="0">
                          <a:latin typeface="Helvetica nueu"/>
                        </a:rPr>
                        <a:t> ANG</a:t>
                      </a:r>
                      <a:endParaRPr lang="en-US" sz="2400" dirty="0">
                        <a:latin typeface="Helvetica nueu"/>
                      </a:endParaRPr>
                    </a:p>
                  </a:txBody>
                  <a:tcPr/>
                </a:tc>
                <a:extLst>
                  <a:ext uri="{0D108BD9-81ED-4DB2-BD59-A6C34878D82A}">
                    <a16:rowId xmlns:a16="http://schemas.microsoft.com/office/drawing/2014/main" val="10000"/>
                  </a:ext>
                </a:extLst>
              </a:tr>
              <a:tr h="370840">
                <a:tc>
                  <a:txBody>
                    <a:bodyPr/>
                    <a:lstStyle/>
                    <a:p>
                      <a:r>
                        <a:rPr lang="en-US" sz="2400" dirty="0">
                          <a:latin typeface="Helvetica nueu"/>
                        </a:rPr>
                        <a:t>Employee compensation</a:t>
                      </a:r>
                    </a:p>
                  </a:txBody>
                  <a:tcPr/>
                </a:tc>
                <a:tc>
                  <a:txBody>
                    <a:bodyPr/>
                    <a:lstStyle/>
                    <a:p>
                      <a:r>
                        <a:rPr lang="en-US" sz="2400" dirty="0">
                          <a:latin typeface="Helvetica nueu"/>
                        </a:rPr>
                        <a:t>389</a:t>
                      </a:r>
                    </a:p>
                  </a:txBody>
                  <a:tcPr/>
                </a:tc>
                <a:extLst>
                  <a:ext uri="{0D108BD9-81ED-4DB2-BD59-A6C34878D82A}">
                    <a16:rowId xmlns:a16="http://schemas.microsoft.com/office/drawing/2014/main" val="10001"/>
                  </a:ext>
                </a:extLst>
              </a:tr>
              <a:tr h="370840">
                <a:tc>
                  <a:txBody>
                    <a:bodyPr/>
                    <a:lstStyle/>
                    <a:p>
                      <a:r>
                        <a:rPr lang="en-US" sz="2400" dirty="0">
                          <a:latin typeface="Helvetica nueu"/>
                        </a:rPr>
                        <a:t>Corporate profits</a:t>
                      </a:r>
                    </a:p>
                  </a:txBody>
                  <a:tcPr/>
                </a:tc>
                <a:tc>
                  <a:txBody>
                    <a:bodyPr/>
                    <a:lstStyle/>
                    <a:p>
                      <a:r>
                        <a:rPr lang="en-US" sz="2400" dirty="0">
                          <a:latin typeface="Helvetica nueu"/>
                        </a:rPr>
                        <a:t>31</a:t>
                      </a:r>
                    </a:p>
                  </a:txBody>
                  <a:tcPr/>
                </a:tc>
                <a:extLst>
                  <a:ext uri="{0D108BD9-81ED-4DB2-BD59-A6C34878D82A}">
                    <a16:rowId xmlns:a16="http://schemas.microsoft.com/office/drawing/2014/main" val="10002"/>
                  </a:ext>
                </a:extLst>
              </a:tr>
              <a:tr h="370840">
                <a:tc>
                  <a:txBody>
                    <a:bodyPr/>
                    <a:lstStyle/>
                    <a:p>
                      <a:r>
                        <a:rPr lang="en-US" sz="2400" dirty="0">
                          <a:latin typeface="Helvetica nueu"/>
                        </a:rPr>
                        <a:t>Dividend</a:t>
                      </a:r>
                    </a:p>
                  </a:txBody>
                  <a:tcPr/>
                </a:tc>
                <a:tc>
                  <a:txBody>
                    <a:bodyPr/>
                    <a:lstStyle/>
                    <a:p>
                      <a:r>
                        <a:rPr lang="en-US" sz="2400" dirty="0">
                          <a:latin typeface="Helvetica nueu"/>
                        </a:rPr>
                        <a:t>13</a:t>
                      </a:r>
                    </a:p>
                  </a:txBody>
                  <a:tcPr/>
                </a:tc>
                <a:extLst>
                  <a:ext uri="{0D108BD9-81ED-4DB2-BD59-A6C34878D82A}">
                    <a16:rowId xmlns:a16="http://schemas.microsoft.com/office/drawing/2014/main" val="10003"/>
                  </a:ext>
                </a:extLst>
              </a:tr>
              <a:tr h="370840">
                <a:tc>
                  <a:txBody>
                    <a:bodyPr/>
                    <a:lstStyle/>
                    <a:p>
                      <a:r>
                        <a:rPr lang="en-US" sz="2400" dirty="0">
                          <a:latin typeface="Helvetica nueu"/>
                        </a:rPr>
                        <a:t>Rent</a:t>
                      </a:r>
                    </a:p>
                  </a:txBody>
                  <a:tcPr/>
                </a:tc>
                <a:tc>
                  <a:txBody>
                    <a:bodyPr/>
                    <a:lstStyle/>
                    <a:p>
                      <a:r>
                        <a:rPr lang="en-US" sz="2400" dirty="0">
                          <a:latin typeface="Helvetica nueu"/>
                        </a:rPr>
                        <a:t>13</a:t>
                      </a:r>
                    </a:p>
                  </a:txBody>
                  <a:tcPr/>
                </a:tc>
                <a:extLst>
                  <a:ext uri="{0D108BD9-81ED-4DB2-BD59-A6C34878D82A}">
                    <a16:rowId xmlns:a16="http://schemas.microsoft.com/office/drawing/2014/main" val="10004"/>
                  </a:ext>
                </a:extLst>
              </a:tr>
              <a:tr h="370840">
                <a:tc>
                  <a:txBody>
                    <a:bodyPr/>
                    <a:lstStyle/>
                    <a:p>
                      <a:r>
                        <a:rPr lang="en-US" sz="2400" dirty="0">
                          <a:latin typeface="Helvetica nueu"/>
                        </a:rPr>
                        <a:t>Interest</a:t>
                      </a:r>
                    </a:p>
                  </a:txBody>
                  <a:tcPr/>
                </a:tc>
                <a:tc>
                  <a:txBody>
                    <a:bodyPr/>
                    <a:lstStyle/>
                    <a:p>
                      <a:r>
                        <a:rPr lang="en-US" sz="2400" dirty="0">
                          <a:latin typeface="Helvetica nueu"/>
                        </a:rPr>
                        <a:t>59</a:t>
                      </a:r>
                    </a:p>
                  </a:txBody>
                  <a:tcPr/>
                </a:tc>
                <a:extLst>
                  <a:ext uri="{0D108BD9-81ED-4DB2-BD59-A6C34878D82A}">
                    <a16:rowId xmlns:a16="http://schemas.microsoft.com/office/drawing/2014/main" val="10005"/>
                  </a:ext>
                </a:extLst>
              </a:tr>
            </a:tbl>
          </a:graphicData>
        </a:graphic>
      </p:graphicFrame>
      <p:sp>
        <p:nvSpPr>
          <p:cNvPr id="7" name="TextBox 6"/>
          <p:cNvSpPr txBox="1"/>
          <p:nvPr/>
        </p:nvSpPr>
        <p:spPr>
          <a:xfrm>
            <a:off x="2057400" y="5181600"/>
            <a:ext cx="8153400" cy="738188"/>
          </a:xfrm>
          <a:prstGeom prst="rect">
            <a:avLst/>
          </a:prstGeom>
          <a:noFill/>
        </p:spPr>
        <p:txBody>
          <a:bodyPr>
            <a:spAutoFit/>
          </a:bodyPr>
          <a:lstStyle/>
          <a:p>
            <a:pPr marL="342900" indent="-342900">
              <a:buFontTx/>
              <a:buAutoNum type="alphaUcPeriod"/>
              <a:defRPr/>
            </a:pPr>
            <a:r>
              <a:rPr lang="en-US" sz="2400" dirty="0">
                <a:latin typeface="Helvetica nueu"/>
              </a:rPr>
              <a:t>Calculate GDP using the income approach</a:t>
            </a:r>
          </a:p>
          <a:p>
            <a:pPr marL="342900" indent="-342900">
              <a:buFontTx/>
              <a:buAutoNum type="alphaUcPeriod"/>
              <a:defRPr/>
            </a:pPr>
            <a:endParaRPr lang="en-US" dirty="0">
              <a:latin typeface="Helvetica nueu"/>
            </a:endParaRPr>
          </a:p>
        </p:txBody>
      </p:sp>
    </p:spTree>
    <p:extLst>
      <p:ext uri="{BB962C8B-B14F-4D97-AF65-F5344CB8AC3E}">
        <p14:creationId xmlns:p14="http://schemas.microsoft.com/office/powerpoint/2010/main" val="1472280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b="1" dirty="0">
                <a:latin typeface="Helvetica nueu"/>
              </a:rPr>
              <a:t>Exercise 5</a:t>
            </a:r>
            <a:endParaRPr lang="en-US" sz="2400" dirty="0">
              <a:latin typeface="Helvetica nueu"/>
            </a:endParaRPr>
          </a:p>
        </p:txBody>
      </p:sp>
      <p:sp>
        <p:nvSpPr>
          <p:cNvPr id="6" name="Content Placeholder 5"/>
          <p:cNvSpPr>
            <a:spLocks noGrp="1"/>
          </p:cNvSpPr>
          <p:nvPr>
            <p:ph idx="1"/>
          </p:nvPr>
        </p:nvSpPr>
        <p:spPr>
          <a:xfrm>
            <a:off x="1876697" y="2788921"/>
            <a:ext cx="8229600" cy="3048000"/>
          </a:xfrm>
        </p:spPr>
        <p:txBody>
          <a:bodyPr>
            <a:normAutofit/>
          </a:bodyPr>
          <a:lstStyle/>
          <a:p>
            <a:pPr>
              <a:buNone/>
            </a:pPr>
            <a:r>
              <a:rPr lang="en-US" sz="2600" dirty="0">
                <a:latin typeface="Helvetica nueu"/>
              </a:rPr>
              <a:t>Calculate nominal GDP if the real GDP is US$2000 and the GDP deflator is 102. </a:t>
            </a:r>
          </a:p>
        </p:txBody>
      </p:sp>
    </p:spTree>
    <p:extLst>
      <p:ext uri="{BB962C8B-B14F-4D97-AF65-F5344CB8AC3E}">
        <p14:creationId xmlns:p14="http://schemas.microsoft.com/office/powerpoint/2010/main" val="3461298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1671" y="614079"/>
            <a:ext cx="8229600" cy="1066800"/>
          </a:xfrm>
        </p:spPr>
        <p:txBody>
          <a:bodyPr/>
          <a:lstStyle/>
          <a:p>
            <a:pPr>
              <a:defRPr/>
            </a:pPr>
            <a:r>
              <a:rPr lang="en-US" b="1" dirty="0">
                <a:latin typeface="Helvetica nueu"/>
              </a:rPr>
              <a:t>Exercise 6</a:t>
            </a:r>
            <a:endParaRPr lang="en-US" sz="2400" dirty="0">
              <a:latin typeface="Helvetica nueu"/>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877190993"/>
              </p:ext>
            </p:extLst>
          </p:nvPr>
        </p:nvGraphicFramePr>
        <p:xfrm>
          <a:off x="1680754" y="2399211"/>
          <a:ext cx="8229600" cy="1371600"/>
        </p:xfrm>
        <a:graphic>
          <a:graphicData uri="http://schemas.openxmlformats.org/drawingml/2006/table">
            <a:tbl>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rgbClr val="FFFFFF"/>
                        </a:solidFill>
                        <a:effectLst/>
                        <a:latin typeface="Helvetica nueu"/>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a:ln>
                            <a:noFill/>
                          </a:ln>
                          <a:solidFill>
                            <a:srgbClr val="FFFFFF"/>
                          </a:solidFill>
                          <a:effectLst/>
                          <a:latin typeface="Helvetica nueu"/>
                        </a:rPr>
                        <a:t>Amount in mln ANG</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ueu"/>
                        </a:rPr>
                        <a:t>Nominal GDP</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a:ln>
                            <a:noFill/>
                          </a:ln>
                          <a:solidFill>
                            <a:srgbClr val="000000"/>
                          </a:solidFill>
                          <a:effectLst/>
                          <a:latin typeface="Helvetica nueu"/>
                        </a:rPr>
                        <a:t>520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ueu"/>
                        </a:rPr>
                        <a:t>Real GDP</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ueu"/>
                        </a:rPr>
                        <a:t>500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bl>
          </a:graphicData>
        </a:graphic>
      </p:graphicFrame>
      <p:sp>
        <p:nvSpPr>
          <p:cNvPr id="34834" name="TextBox 6"/>
          <p:cNvSpPr txBox="1">
            <a:spLocks noChangeArrowheads="1"/>
          </p:cNvSpPr>
          <p:nvPr/>
        </p:nvSpPr>
        <p:spPr bwMode="auto">
          <a:xfrm>
            <a:off x="1756954" y="4403888"/>
            <a:ext cx="8153400" cy="1015663"/>
          </a:xfrm>
          <a:prstGeom prst="rect">
            <a:avLst/>
          </a:prstGeom>
          <a:noFill/>
          <a:ln w="9525">
            <a:noFill/>
            <a:miter lim="800000"/>
            <a:headEnd/>
            <a:tailEnd/>
          </a:ln>
        </p:spPr>
        <p:txBody>
          <a:bodyPr>
            <a:spAutoFit/>
          </a:bodyPr>
          <a:lstStyle/>
          <a:p>
            <a:pPr marL="342900" indent="-342900">
              <a:buFontTx/>
              <a:buAutoNum type="alphaUcPeriod"/>
            </a:pPr>
            <a:r>
              <a:rPr lang="en-US" sz="2400" dirty="0">
                <a:latin typeface="Helvetica nueu"/>
              </a:rPr>
              <a:t>Calculate the GDP deflator</a:t>
            </a:r>
            <a:br>
              <a:rPr lang="en-US" dirty="0">
                <a:latin typeface="Helvetica nueu"/>
              </a:rPr>
            </a:br>
            <a:br>
              <a:rPr lang="en-US" dirty="0">
                <a:latin typeface="Helvetica nueu"/>
              </a:rPr>
            </a:br>
            <a:endParaRPr lang="en-US" dirty="0">
              <a:latin typeface="Helvetica nueu"/>
            </a:endParaRPr>
          </a:p>
        </p:txBody>
      </p:sp>
    </p:spTree>
    <p:extLst>
      <p:ext uri="{BB962C8B-B14F-4D97-AF65-F5344CB8AC3E}">
        <p14:creationId xmlns:p14="http://schemas.microsoft.com/office/powerpoint/2010/main" val="42849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609600"/>
            <a:ext cx="8229600" cy="1066800"/>
          </a:xfrm>
        </p:spPr>
        <p:txBody>
          <a:bodyPr/>
          <a:lstStyle/>
          <a:p>
            <a:pPr>
              <a:defRPr/>
            </a:pPr>
            <a:r>
              <a:rPr lang="en-US" b="1" dirty="0">
                <a:latin typeface="Helvetica nueu"/>
              </a:rPr>
              <a:t>Exercise 7</a:t>
            </a:r>
            <a:endParaRPr lang="en-US" sz="2400" dirty="0">
              <a:latin typeface="Helvetica nueu"/>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55390414"/>
              </p:ext>
            </p:extLst>
          </p:nvPr>
        </p:nvGraphicFramePr>
        <p:xfrm>
          <a:off x="1981200" y="3013892"/>
          <a:ext cx="8229600" cy="1371600"/>
        </p:xfrm>
        <a:graphic>
          <a:graphicData uri="http://schemas.openxmlformats.org/drawingml/2006/table">
            <a:tbl>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rgbClr val="FFFFFF"/>
                        </a:solidFill>
                        <a:effectLst/>
                        <a:latin typeface="Helvetica nueu"/>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a:ln>
                            <a:noFill/>
                          </a:ln>
                          <a:solidFill>
                            <a:srgbClr val="FFFFFF"/>
                          </a:solidFill>
                          <a:effectLst/>
                          <a:latin typeface="Helvetica nueu"/>
                        </a:rPr>
                        <a:t>Amount in mln ANG</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ueu"/>
                        </a:rPr>
                        <a:t>Nominal GDP</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a:ln>
                            <a:noFill/>
                          </a:ln>
                          <a:solidFill>
                            <a:srgbClr val="000000"/>
                          </a:solidFill>
                          <a:effectLst/>
                          <a:latin typeface="Helvetica nueu"/>
                        </a:rPr>
                        <a:t>800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371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ueu"/>
                        </a:rPr>
                        <a:t>GDP deflator</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Helvetica nueu"/>
                        </a:rPr>
                        <a:t>110</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bl>
          </a:graphicData>
        </a:graphic>
      </p:graphicFrame>
      <p:sp>
        <p:nvSpPr>
          <p:cNvPr id="35858" name="TextBox 6"/>
          <p:cNvSpPr txBox="1">
            <a:spLocks noChangeArrowheads="1"/>
          </p:cNvSpPr>
          <p:nvPr/>
        </p:nvSpPr>
        <p:spPr bwMode="auto">
          <a:xfrm>
            <a:off x="2057400" y="4741691"/>
            <a:ext cx="8153400" cy="461963"/>
          </a:xfrm>
          <a:prstGeom prst="rect">
            <a:avLst/>
          </a:prstGeom>
          <a:noFill/>
          <a:ln w="9525">
            <a:noFill/>
            <a:miter lim="800000"/>
            <a:headEnd/>
            <a:tailEnd/>
          </a:ln>
        </p:spPr>
        <p:txBody>
          <a:bodyPr>
            <a:spAutoFit/>
          </a:bodyPr>
          <a:lstStyle/>
          <a:p>
            <a:pPr marL="342900" indent="-342900">
              <a:buFontTx/>
              <a:buAutoNum type="alphaUcPeriod"/>
            </a:pPr>
            <a:r>
              <a:rPr lang="en-US" sz="2400" dirty="0">
                <a:latin typeface="Helvetica nueu"/>
              </a:rPr>
              <a:t>Calculate the real GDP</a:t>
            </a:r>
            <a:endParaRPr lang="en-US" dirty="0">
              <a:latin typeface="Helvetica nueu"/>
            </a:endParaRPr>
          </a:p>
        </p:txBody>
      </p:sp>
    </p:spTree>
    <p:extLst>
      <p:ext uri="{BB962C8B-B14F-4D97-AF65-F5344CB8AC3E}">
        <p14:creationId xmlns:p14="http://schemas.microsoft.com/office/powerpoint/2010/main" val="3928880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0F62954E-BCF8-E4B9-C3E4-CB95F2C0EC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bwMode="auto">
          <a:xfrm>
            <a:off x="2960672" y="2011363"/>
            <a:ext cx="6269068" cy="4206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34105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docProps/app.xml><?xml version="1.0" encoding="utf-8"?>
<Properties xmlns="http://schemas.openxmlformats.org/officeDocument/2006/extended-properties" xmlns:vt="http://schemas.openxmlformats.org/officeDocument/2006/docPropsVTypes">
  <Template/>
  <TotalTime>376</TotalTime>
  <Words>327</Words>
  <Application>Microsoft Office PowerPoint</Application>
  <PresentationFormat>Widescreen</PresentationFormat>
  <Paragraphs>142</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Corbel</vt:lpstr>
      <vt:lpstr>Garamond</vt:lpstr>
      <vt:lpstr>Helvetica Neue</vt:lpstr>
      <vt:lpstr>Helvetica nueu</vt:lpstr>
      <vt:lpstr>Wingdings</vt:lpstr>
      <vt:lpstr>Banded</vt:lpstr>
      <vt:lpstr>Assignments class 4</vt:lpstr>
      <vt:lpstr>Exercise 1</vt:lpstr>
      <vt:lpstr>Exercise 2</vt:lpstr>
      <vt:lpstr>Exercise 3</vt:lpstr>
      <vt:lpstr>Exercise 4</vt:lpstr>
      <vt:lpstr>Exercise 5</vt:lpstr>
      <vt:lpstr>Exercise 6</vt:lpstr>
      <vt:lpstr>Exercise 7</vt:lpstr>
      <vt:lpstr>PowerPoint Presentation</vt:lpstr>
      <vt:lpstr>Exercise 8 </vt:lpstr>
      <vt:lpstr>PowerPoint Presentation</vt:lpstr>
      <vt:lpstr>Exercise 9</vt:lpstr>
      <vt:lpstr>Exercise 10</vt:lpstr>
      <vt:lpstr>PowerPoint Presentation</vt:lpstr>
      <vt:lpstr>C</vt:lpstr>
      <vt:lpstr>Exercise 11</vt:lpstr>
      <vt:lpstr>PowerPoint Presentation</vt:lpstr>
      <vt:lpstr>PowerPoint Presentation</vt:lpstr>
      <vt:lpstr>PowerPoint Presentation</vt:lpstr>
      <vt:lpstr>PowerPoint Presentation</vt:lpstr>
      <vt:lpstr>Extra</vt:lpstr>
      <vt:lpstr>Extra Answer A</vt:lpstr>
      <vt:lpstr>B Dom demand + netfor.demand = GDP</vt:lpstr>
      <vt:lpstr>C</vt:lpstr>
      <vt:lpstr>D</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Henriquez, Candice</dc:creator>
  <cp:lastModifiedBy>Alex</cp:lastModifiedBy>
  <cp:revision>36</cp:revision>
  <dcterms:created xsi:type="dcterms:W3CDTF">2019-04-22T21:47:34Z</dcterms:created>
  <dcterms:modified xsi:type="dcterms:W3CDTF">2022-06-07T15:36:59Z</dcterms:modified>
</cp:coreProperties>
</file>

<file path=docProps/thumbnail.jpeg>
</file>